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309" r:id="rId3"/>
    <p:sldId id="308" r:id="rId4"/>
    <p:sldId id="311" r:id="rId5"/>
    <p:sldId id="312" r:id="rId6"/>
    <p:sldId id="313" r:id="rId7"/>
    <p:sldId id="314" r:id="rId8"/>
    <p:sldId id="315" r:id="rId9"/>
    <p:sldId id="317" r:id="rId10"/>
    <p:sldId id="321" r:id="rId11"/>
    <p:sldId id="322" r:id="rId12"/>
    <p:sldId id="318" r:id="rId13"/>
    <p:sldId id="324" r:id="rId14"/>
    <p:sldId id="323" r:id="rId15"/>
    <p:sldId id="319" r:id="rId16"/>
    <p:sldId id="316" r:id="rId17"/>
    <p:sldId id="326" r:id="rId18"/>
    <p:sldId id="310" r:id="rId19"/>
    <p:sldId id="325" r:id="rId20"/>
    <p:sldId id="292" r:id="rId21"/>
    <p:sldId id="293" r:id="rId22"/>
    <p:sldId id="294" r:id="rId23"/>
    <p:sldId id="297" r:id="rId24"/>
    <p:sldId id="299" r:id="rId25"/>
    <p:sldId id="300" r:id="rId26"/>
    <p:sldId id="301" r:id="rId27"/>
    <p:sldId id="303" r:id="rId28"/>
    <p:sldId id="304" r:id="rId29"/>
    <p:sldId id="305" r:id="rId30"/>
    <p:sldId id="306" r:id="rId31"/>
    <p:sldId id="307" r:id="rId32"/>
    <p:sldId id="32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935" autoAdjust="0"/>
  </p:normalViewPr>
  <p:slideViewPr>
    <p:cSldViewPr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C8B84D-3706-4D77-B05E-D7DE2341824C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8600EEC-E374-450F-A104-5083061C0668}">
      <dgm:prSet phldrT="[Teks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800" b="1" dirty="0">
              <a:solidFill>
                <a:schemeClr val="accent1">
                  <a:lumMod val="75000"/>
                </a:schemeClr>
              </a:solidFill>
            </a:rPr>
            <a:t>ADRESACI PROJEKTU</a:t>
          </a: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dirty="0"/>
        </a:p>
      </dgm:t>
    </dgm:pt>
    <dgm:pt modelId="{6E43EADC-7963-4D7B-A2EE-F5D9261887D6}" type="parTrans" cxnId="{872A7B73-584A-4635-B505-7667772F95D0}">
      <dgm:prSet/>
      <dgm:spPr/>
      <dgm:t>
        <a:bodyPr/>
        <a:lstStyle/>
        <a:p>
          <a:endParaRPr lang="pl-PL"/>
        </a:p>
      </dgm:t>
    </dgm:pt>
    <dgm:pt modelId="{CB3E27B9-004A-49CE-AE94-D820651833E7}" type="sibTrans" cxnId="{872A7B73-584A-4635-B505-7667772F95D0}">
      <dgm:prSet/>
      <dgm:spPr/>
      <dgm:t>
        <a:bodyPr/>
        <a:lstStyle/>
        <a:p>
          <a:endParaRPr lang="pl-PL"/>
        </a:p>
      </dgm:t>
    </dgm:pt>
    <dgm:pt modelId="{CFD0DB9C-2D7B-4C46-996E-3C8ED76350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2000" b="1" dirty="0"/>
            <a:t>100 OSÓB POTRZEBUJĄCYCH WSPARCIA </a:t>
          </a:r>
          <a:br>
            <a:rPr lang="pl-PL" sz="2000" b="1" dirty="0"/>
          </a:br>
          <a:r>
            <a:rPr lang="pl-PL" sz="2000" b="1" dirty="0"/>
            <a:t>W CODZIENNYM FUNKCJONOWANIU </a:t>
          </a:r>
        </a:p>
      </dgm:t>
    </dgm:pt>
    <dgm:pt modelId="{8A16BD7B-2A6C-4729-9E8D-1AC3E45E6369}" type="sibTrans" cxnId="{ED1213DF-A506-40BD-BF57-895DFCC4544D}">
      <dgm:prSet/>
      <dgm:spPr/>
      <dgm:t>
        <a:bodyPr/>
        <a:lstStyle/>
        <a:p>
          <a:endParaRPr lang="pl-PL"/>
        </a:p>
      </dgm:t>
    </dgm:pt>
    <dgm:pt modelId="{82E6B3CE-21D3-4F9D-B6E3-65BE438B5191}" type="parTrans" cxnId="{ED1213DF-A506-40BD-BF57-895DFCC4544D}">
      <dgm:prSet/>
      <dgm:spPr/>
      <dgm:t>
        <a:bodyPr/>
        <a:lstStyle/>
        <a:p>
          <a:endParaRPr lang="pl-PL"/>
        </a:p>
      </dgm:t>
    </dgm:pt>
    <dgm:pt modelId="{8072C94B-914B-4F39-97AB-76EFEA7951C4}">
      <dgm:prSet custT="1"/>
      <dgm:spPr/>
      <dgm:t>
        <a:bodyPr/>
        <a:lstStyle/>
        <a:p>
          <a:r>
            <a:rPr lang="pl-PL" sz="2000" b="1" dirty="0"/>
            <a:t>50 OSÓB </a:t>
          </a:r>
          <a:br>
            <a:rPr lang="pl-PL" sz="2000" b="1" dirty="0"/>
          </a:br>
          <a:r>
            <a:rPr lang="pl-PL" sz="2000" b="1" dirty="0"/>
            <a:t>Z OTOCZENIA OSÓB POTRZEBUJĄCYCH WSPARCIA </a:t>
          </a:r>
          <a:br>
            <a:rPr lang="pl-PL" sz="2000" b="1" dirty="0"/>
          </a:br>
          <a:r>
            <a:rPr lang="pl-PL" sz="2000" b="1" dirty="0"/>
            <a:t>W CODZIENNYM FUNKCJONOWANIU- </a:t>
          </a:r>
          <a:r>
            <a:rPr lang="pl-PL" sz="2000" dirty="0"/>
            <a:t>RODZINY/OPIEKUNOWIE </a:t>
          </a:r>
        </a:p>
      </dgm:t>
    </dgm:pt>
    <dgm:pt modelId="{CF51B4E7-D6ED-44A4-B385-69376BA70265}" type="parTrans" cxnId="{4E11D2AA-C0B0-4274-A05C-0C3A868A8E61}">
      <dgm:prSet/>
      <dgm:spPr/>
      <dgm:t>
        <a:bodyPr/>
        <a:lstStyle/>
        <a:p>
          <a:endParaRPr lang="pl-PL"/>
        </a:p>
      </dgm:t>
    </dgm:pt>
    <dgm:pt modelId="{8EB02494-1B05-460E-9ABB-FCA96229B50A}" type="sibTrans" cxnId="{4E11D2AA-C0B0-4274-A05C-0C3A868A8E61}">
      <dgm:prSet/>
      <dgm:spPr/>
      <dgm:t>
        <a:bodyPr/>
        <a:lstStyle/>
        <a:p>
          <a:endParaRPr lang="pl-PL"/>
        </a:p>
      </dgm:t>
    </dgm:pt>
    <dgm:pt modelId="{DD5A622C-BA32-4B50-8B8B-8778EEEF5B86}" type="pres">
      <dgm:prSet presAssocID="{D5C8B84D-3706-4D77-B05E-D7DE2341824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D5C0958-DD57-4475-9E5F-FFC878B83F7F}" type="pres">
      <dgm:prSet presAssocID="{D8600EEC-E374-450F-A104-5083061C0668}" presName="vertOne" presStyleCnt="0"/>
      <dgm:spPr/>
    </dgm:pt>
    <dgm:pt modelId="{FC75D42E-9DAD-46A9-B25C-81565906DEB7}" type="pres">
      <dgm:prSet presAssocID="{D8600EEC-E374-450F-A104-5083061C0668}" presName="txOne" presStyleLbl="node0" presStyleIdx="0" presStyleCnt="1" custScaleY="24491">
        <dgm:presLayoutVars>
          <dgm:chPref val="3"/>
        </dgm:presLayoutVars>
      </dgm:prSet>
      <dgm:spPr/>
    </dgm:pt>
    <dgm:pt modelId="{E2326A3D-DDA1-4ADB-B612-5EE901C3515C}" type="pres">
      <dgm:prSet presAssocID="{D8600EEC-E374-450F-A104-5083061C0668}" presName="parTransOne" presStyleCnt="0"/>
      <dgm:spPr/>
    </dgm:pt>
    <dgm:pt modelId="{8C909528-F943-434F-930E-29E273C69F99}" type="pres">
      <dgm:prSet presAssocID="{D8600EEC-E374-450F-A104-5083061C0668}" presName="horzOne" presStyleCnt="0"/>
      <dgm:spPr/>
    </dgm:pt>
    <dgm:pt modelId="{30D97D41-6300-4AB8-9274-54A05603D700}" type="pres">
      <dgm:prSet presAssocID="{CFD0DB9C-2D7B-4C46-996E-3C8ED76350A3}" presName="vertTwo" presStyleCnt="0"/>
      <dgm:spPr/>
    </dgm:pt>
    <dgm:pt modelId="{090AA807-C6F3-4FC3-815E-3FD4D39B6D6F}" type="pres">
      <dgm:prSet presAssocID="{CFD0DB9C-2D7B-4C46-996E-3C8ED76350A3}" presName="txTwo" presStyleLbl="node2" presStyleIdx="0" presStyleCnt="2">
        <dgm:presLayoutVars>
          <dgm:chPref val="3"/>
        </dgm:presLayoutVars>
      </dgm:prSet>
      <dgm:spPr/>
    </dgm:pt>
    <dgm:pt modelId="{E3A33EB8-B195-419B-BC6E-686EDD517B5E}" type="pres">
      <dgm:prSet presAssocID="{CFD0DB9C-2D7B-4C46-996E-3C8ED76350A3}" presName="horzTwo" presStyleCnt="0"/>
      <dgm:spPr/>
    </dgm:pt>
    <dgm:pt modelId="{0C0D77A4-0B02-48D8-BD98-46FC43DB6D67}" type="pres">
      <dgm:prSet presAssocID="{8A16BD7B-2A6C-4729-9E8D-1AC3E45E6369}" presName="sibSpaceTwo" presStyleCnt="0"/>
      <dgm:spPr/>
    </dgm:pt>
    <dgm:pt modelId="{2BBF4097-99B3-47F2-B94F-E929F8043F76}" type="pres">
      <dgm:prSet presAssocID="{8072C94B-914B-4F39-97AB-76EFEA7951C4}" presName="vertTwo" presStyleCnt="0"/>
      <dgm:spPr/>
    </dgm:pt>
    <dgm:pt modelId="{F02CC763-AB2A-4975-8AA3-363E26A5D8D9}" type="pres">
      <dgm:prSet presAssocID="{8072C94B-914B-4F39-97AB-76EFEA7951C4}" presName="txTwo" presStyleLbl="node2" presStyleIdx="1" presStyleCnt="2" custLinFactNeighborX="-492" custLinFactNeighborY="840">
        <dgm:presLayoutVars>
          <dgm:chPref val="3"/>
        </dgm:presLayoutVars>
      </dgm:prSet>
      <dgm:spPr/>
    </dgm:pt>
    <dgm:pt modelId="{0B6358FA-FE4D-4693-8CCD-059647FA4FC2}" type="pres">
      <dgm:prSet presAssocID="{8072C94B-914B-4F39-97AB-76EFEA7951C4}" presName="horzTwo" presStyleCnt="0"/>
      <dgm:spPr/>
    </dgm:pt>
  </dgm:ptLst>
  <dgm:cxnLst>
    <dgm:cxn modelId="{B4C4653A-552B-49B1-9595-4B09A3EFC957}" type="presOf" srcId="{8072C94B-914B-4F39-97AB-76EFEA7951C4}" destId="{F02CC763-AB2A-4975-8AA3-363E26A5D8D9}" srcOrd="0" destOrd="0" presId="urn:microsoft.com/office/officeart/2005/8/layout/hierarchy4"/>
    <dgm:cxn modelId="{C3DDE764-1697-4876-A372-9EDC9A7694CD}" type="presOf" srcId="{D8600EEC-E374-450F-A104-5083061C0668}" destId="{FC75D42E-9DAD-46A9-B25C-81565906DEB7}" srcOrd="0" destOrd="0" presId="urn:microsoft.com/office/officeart/2005/8/layout/hierarchy4"/>
    <dgm:cxn modelId="{50E4546B-B5F5-43D8-88A1-F0E4D41219FC}" type="presOf" srcId="{D5C8B84D-3706-4D77-B05E-D7DE2341824C}" destId="{DD5A622C-BA32-4B50-8B8B-8778EEEF5B86}" srcOrd="0" destOrd="0" presId="urn:microsoft.com/office/officeart/2005/8/layout/hierarchy4"/>
    <dgm:cxn modelId="{872A7B73-584A-4635-B505-7667772F95D0}" srcId="{D5C8B84D-3706-4D77-B05E-D7DE2341824C}" destId="{D8600EEC-E374-450F-A104-5083061C0668}" srcOrd="0" destOrd="0" parTransId="{6E43EADC-7963-4D7B-A2EE-F5D9261887D6}" sibTransId="{CB3E27B9-004A-49CE-AE94-D820651833E7}"/>
    <dgm:cxn modelId="{4E11D2AA-C0B0-4274-A05C-0C3A868A8E61}" srcId="{D8600EEC-E374-450F-A104-5083061C0668}" destId="{8072C94B-914B-4F39-97AB-76EFEA7951C4}" srcOrd="1" destOrd="0" parTransId="{CF51B4E7-D6ED-44A4-B385-69376BA70265}" sibTransId="{8EB02494-1B05-460E-9ABB-FCA96229B50A}"/>
    <dgm:cxn modelId="{B2B879B7-516B-4F08-BFDB-5C5B3BBED377}" type="presOf" srcId="{CFD0DB9C-2D7B-4C46-996E-3C8ED76350A3}" destId="{090AA807-C6F3-4FC3-815E-3FD4D39B6D6F}" srcOrd="0" destOrd="0" presId="urn:microsoft.com/office/officeart/2005/8/layout/hierarchy4"/>
    <dgm:cxn modelId="{ED1213DF-A506-40BD-BF57-895DFCC4544D}" srcId="{D8600EEC-E374-450F-A104-5083061C0668}" destId="{CFD0DB9C-2D7B-4C46-996E-3C8ED76350A3}" srcOrd="0" destOrd="0" parTransId="{82E6B3CE-21D3-4F9D-B6E3-65BE438B5191}" sibTransId="{8A16BD7B-2A6C-4729-9E8D-1AC3E45E6369}"/>
    <dgm:cxn modelId="{76B04488-DD17-401D-BEC4-615D5F3D4139}" type="presParOf" srcId="{DD5A622C-BA32-4B50-8B8B-8778EEEF5B86}" destId="{2D5C0958-DD57-4475-9E5F-FFC878B83F7F}" srcOrd="0" destOrd="0" presId="urn:microsoft.com/office/officeart/2005/8/layout/hierarchy4"/>
    <dgm:cxn modelId="{B14A1F97-AB3A-4046-864D-1A347626F050}" type="presParOf" srcId="{2D5C0958-DD57-4475-9E5F-FFC878B83F7F}" destId="{FC75D42E-9DAD-46A9-B25C-81565906DEB7}" srcOrd="0" destOrd="0" presId="urn:microsoft.com/office/officeart/2005/8/layout/hierarchy4"/>
    <dgm:cxn modelId="{F5C59C83-A8CC-495B-B531-6A0BAC53E9F9}" type="presParOf" srcId="{2D5C0958-DD57-4475-9E5F-FFC878B83F7F}" destId="{E2326A3D-DDA1-4ADB-B612-5EE901C3515C}" srcOrd="1" destOrd="0" presId="urn:microsoft.com/office/officeart/2005/8/layout/hierarchy4"/>
    <dgm:cxn modelId="{45752160-B04B-4C9F-9D41-CF9FFE014E54}" type="presParOf" srcId="{2D5C0958-DD57-4475-9E5F-FFC878B83F7F}" destId="{8C909528-F943-434F-930E-29E273C69F99}" srcOrd="2" destOrd="0" presId="urn:microsoft.com/office/officeart/2005/8/layout/hierarchy4"/>
    <dgm:cxn modelId="{701B3723-7D13-4AB4-9A2F-DF81937D997E}" type="presParOf" srcId="{8C909528-F943-434F-930E-29E273C69F99}" destId="{30D97D41-6300-4AB8-9274-54A05603D700}" srcOrd="0" destOrd="0" presId="urn:microsoft.com/office/officeart/2005/8/layout/hierarchy4"/>
    <dgm:cxn modelId="{E397BC25-EEB5-47CB-B69B-D7BB1733B0F1}" type="presParOf" srcId="{30D97D41-6300-4AB8-9274-54A05603D700}" destId="{090AA807-C6F3-4FC3-815E-3FD4D39B6D6F}" srcOrd="0" destOrd="0" presId="urn:microsoft.com/office/officeart/2005/8/layout/hierarchy4"/>
    <dgm:cxn modelId="{B6EA8AF9-677C-4024-A31A-2F495B297914}" type="presParOf" srcId="{30D97D41-6300-4AB8-9274-54A05603D700}" destId="{E3A33EB8-B195-419B-BC6E-686EDD517B5E}" srcOrd="1" destOrd="0" presId="urn:microsoft.com/office/officeart/2005/8/layout/hierarchy4"/>
    <dgm:cxn modelId="{E5DB5BE5-6560-4BB4-BD53-B466A768E77B}" type="presParOf" srcId="{8C909528-F943-434F-930E-29E273C69F99}" destId="{0C0D77A4-0B02-48D8-BD98-46FC43DB6D67}" srcOrd="1" destOrd="0" presId="urn:microsoft.com/office/officeart/2005/8/layout/hierarchy4"/>
    <dgm:cxn modelId="{72EF48E3-B633-4099-9A63-352DF5245CB2}" type="presParOf" srcId="{8C909528-F943-434F-930E-29E273C69F99}" destId="{2BBF4097-99B3-47F2-B94F-E929F8043F76}" srcOrd="2" destOrd="0" presId="urn:microsoft.com/office/officeart/2005/8/layout/hierarchy4"/>
    <dgm:cxn modelId="{050C5BFD-BEA1-4301-8708-718D94221063}" type="presParOf" srcId="{2BBF4097-99B3-47F2-B94F-E929F8043F76}" destId="{F02CC763-AB2A-4975-8AA3-363E26A5D8D9}" srcOrd="0" destOrd="0" presId="urn:microsoft.com/office/officeart/2005/8/layout/hierarchy4"/>
    <dgm:cxn modelId="{5B10080A-CA2F-492D-9716-EC7EF4CEA0BF}" type="presParOf" srcId="{2BBF4097-99B3-47F2-B94F-E929F8043F76}" destId="{0B6358FA-FE4D-4693-8CCD-059647FA4FC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C00F44-9762-409D-9A32-BE78C02C3D7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D8B7D81-0BFB-445D-9145-B998EC309B60}">
      <dgm:prSet phldrT="[Tekst]"/>
      <dgm:spPr/>
      <dgm:t>
        <a:bodyPr/>
        <a:lstStyle/>
        <a:p>
          <a:r>
            <a:rPr lang="pl-PL" dirty="0"/>
            <a:t>DDOM</a:t>
          </a:r>
        </a:p>
      </dgm:t>
    </dgm:pt>
    <dgm:pt modelId="{8E6A6A14-E7FB-430C-9822-AA86F9920AC0}" type="parTrans" cxnId="{82E53904-549E-4255-8573-0DB6A7B018D5}">
      <dgm:prSet/>
      <dgm:spPr/>
      <dgm:t>
        <a:bodyPr/>
        <a:lstStyle/>
        <a:p>
          <a:endParaRPr lang="pl-PL"/>
        </a:p>
      </dgm:t>
    </dgm:pt>
    <dgm:pt modelId="{24830262-D509-484B-9BE8-BED61943E750}" type="sibTrans" cxnId="{82E53904-549E-4255-8573-0DB6A7B018D5}">
      <dgm:prSet/>
      <dgm:spPr/>
      <dgm:t>
        <a:bodyPr/>
        <a:lstStyle/>
        <a:p>
          <a:endParaRPr lang="pl-PL"/>
        </a:p>
      </dgm:t>
    </dgm:pt>
    <dgm:pt modelId="{1D75FB1A-90CB-4C1B-B5D8-1B25C663ADDE}">
      <dgm:prSet phldrT="[Tekst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1800" b="1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dirty="0"/>
            <a:t>DOSTOSOWANO BUDYNEK</a:t>
          </a:r>
          <a:r>
            <a:rPr lang="pl-PL" sz="1400" b="1" dirty="0"/>
            <a:t>, </a:t>
          </a:r>
          <a:br>
            <a:rPr lang="pl-PL" sz="1400" b="1" dirty="0"/>
          </a:br>
          <a:r>
            <a:rPr lang="pl-PL" sz="1400" b="0" dirty="0"/>
            <a:t>w którym znajdują się pomieszczenia DDOM </a:t>
          </a:r>
          <a:br>
            <a:rPr lang="pl-PL" sz="1400" b="0" dirty="0"/>
          </a:br>
          <a:r>
            <a:rPr lang="pl-PL" sz="1400" b="0" dirty="0"/>
            <a:t>(I piętro) do potrzeb osób o ograniczonej </a:t>
          </a:r>
          <a:br>
            <a:rPr lang="pl-PL" sz="1400" b="0" dirty="0"/>
          </a:br>
          <a:r>
            <a:rPr lang="pl-PL" sz="1400" b="0" dirty="0"/>
            <a:t>sprawności ruchowej, w tym osób </a:t>
          </a:r>
          <a:br>
            <a:rPr lang="pl-PL" sz="1400" b="0" dirty="0"/>
          </a:br>
          <a:r>
            <a:rPr lang="pl-PL" sz="1400" b="0" dirty="0"/>
            <a:t>z niepełnosprawnościami, </a:t>
          </a:r>
          <a:br>
            <a:rPr lang="pl-PL" sz="1400" b="0" dirty="0"/>
          </a:br>
          <a:r>
            <a:rPr lang="pl-PL" sz="1400" b="0" dirty="0"/>
            <a:t>a pomieszczenia wyposażono  </a:t>
          </a:r>
          <a:br>
            <a:rPr lang="pl-PL" sz="1400" b="0" dirty="0"/>
          </a:br>
          <a:r>
            <a:rPr lang="pl-PL" sz="1400" b="0" dirty="0"/>
            <a:t>w niezbędny sprzęt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dirty="0"/>
        </a:p>
      </dgm:t>
    </dgm:pt>
    <dgm:pt modelId="{F965F200-1D29-46EC-BD6C-C5CBF19DEE60}" type="parTrans" cxnId="{49A54577-580A-40E5-8975-057C17E7A72A}">
      <dgm:prSet/>
      <dgm:spPr/>
      <dgm:t>
        <a:bodyPr/>
        <a:lstStyle/>
        <a:p>
          <a:endParaRPr lang="pl-PL"/>
        </a:p>
      </dgm:t>
    </dgm:pt>
    <dgm:pt modelId="{FD9245C9-F97A-4F59-A167-C6051A1E4565}" type="sibTrans" cxnId="{49A54577-580A-40E5-8975-057C17E7A72A}">
      <dgm:prSet/>
      <dgm:spPr/>
      <dgm:t>
        <a:bodyPr/>
        <a:lstStyle/>
        <a:p>
          <a:endParaRPr lang="pl-PL"/>
        </a:p>
      </dgm:t>
    </dgm:pt>
    <dgm:pt modelId="{382C31AE-1A22-470B-802B-121492A15FB6}">
      <dgm:prSet phldrT="[Tekst]" custT="1"/>
      <dgm:spPr/>
      <dgm:t>
        <a:bodyPr/>
        <a:lstStyle/>
        <a:p>
          <a:pPr algn="l">
            <a:lnSpc>
              <a:spcPct val="100000"/>
            </a:lnSpc>
          </a:pPr>
          <a:r>
            <a:rPr lang="pl-PL" sz="1800" b="1" dirty="0"/>
            <a:t>REALIZACJA </a:t>
          </a:r>
          <a:br>
            <a:rPr lang="pl-PL" sz="1800" b="1" dirty="0"/>
          </a:br>
          <a:r>
            <a:rPr lang="pl-PL" sz="1800" b="1" dirty="0"/>
            <a:t>KOMPLEKSOWEGO WSPARCIA </a:t>
          </a:r>
          <a:br>
            <a:rPr lang="pl-PL" sz="1800" b="1" dirty="0"/>
          </a:br>
          <a:r>
            <a:rPr lang="pl-PL" sz="1800" b="1" dirty="0"/>
            <a:t>MEDYCZNEGO I SPOŁECZNEGO </a:t>
          </a:r>
        </a:p>
        <a:p>
          <a:pPr algn="l">
            <a:lnSpc>
              <a:spcPct val="90000"/>
            </a:lnSpc>
          </a:pPr>
          <a:r>
            <a:rPr lang="pl-PL" sz="1500" dirty="0"/>
            <a:t>w oparciu o indywidualny plan terapii stworzony dla każdego pacjenta/</a:t>
          </a:r>
          <a:r>
            <a:rPr lang="pl-PL" sz="1500" dirty="0" err="1"/>
            <a:t>tki</a:t>
          </a:r>
          <a:r>
            <a:rPr lang="pl-PL" sz="1500" dirty="0"/>
            <a:t> przez wielozadaniowy zespół terapeutyczny. </a:t>
          </a:r>
        </a:p>
      </dgm:t>
    </dgm:pt>
    <dgm:pt modelId="{0AC32327-A13A-4574-A17A-D1AF1031CA87}" type="parTrans" cxnId="{96299BBC-8956-4ADB-A5ED-1A6A223B6737}">
      <dgm:prSet/>
      <dgm:spPr/>
      <dgm:t>
        <a:bodyPr/>
        <a:lstStyle/>
        <a:p>
          <a:endParaRPr lang="pl-PL"/>
        </a:p>
      </dgm:t>
    </dgm:pt>
    <dgm:pt modelId="{D154B065-0B6C-4955-AF47-18B4BED2B814}" type="sibTrans" cxnId="{96299BBC-8956-4ADB-A5ED-1A6A223B6737}">
      <dgm:prSet/>
      <dgm:spPr/>
      <dgm:t>
        <a:bodyPr/>
        <a:lstStyle/>
        <a:p>
          <a:endParaRPr lang="pl-PL"/>
        </a:p>
      </dgm:t>
    </dgm:pt>
    <dgm:pt modelId="{A724DF9E-6029-479F-8422-C6846E7BD5AD}">
      <dgm:prSet phldrT="[Tekst]"/>
      <dgm:spPr/>
    </dgm:pt>
    <dgm:pt modelId="{23F44272-82DF-46A2-9CB2-4FFDCAA93A2D}" type="parTrans" cxnId="{2A0BA81D-A231-47C0-B95A-F22D5D413062}">
      <dgm:prSet/>
      <dgm:spPr/>
      <dgm:t>
        <a:bodyPr/>
        <a:lstStyle/>
        <a:p>
          <a:endParaRPr lang="pl-PL"/>
        </a:p>
      </dgm:t>
    </dgm:pt>
    <dgm:pt modelId="{F3C1FECB-9958-4488-B630-7827A395556B}" type="sibTrans" cxnId="{2A0BA81D-A231-47C0-B95A-F22D5D413062}">
      <dgm:prSet/>
      <dgm:spPr/>
      <dgm:t>
        <a:bodyPr/>
        <a:lstStyle/>
        <a:p>
          <a:endParaRPr lang="pl-PL"/>
        </a:p>
      </dgm:t>
    </dgm:pt>
    <dgm:pt modelId="{2F5E6801-279A-4A06-93E1-28CDD997C1E2}">
      <dgm:prSet custT="1"/>
      <dgm:spPr/>
      <dgm:t>
        <a:bodyPr/>
        <a:lstStyle/>
        <a:p>
          <a:pPr algn="r"/>
          <a:r>
            <a:rPr lang="pl-PL" sz="1800" b="1" dirty="0">
              <a:latin typeface="+mj-lt"/>
            </a:rPr>
            <a:t>UTWORZONO PUNKT INFORMACYJNO- KONSULTACYJNY</a:t>
          </a:r>
        </a:p>
        <a:p>
          <a:pPr algn="r"/>
          <a:r>
            <a:rPr lang="pl-PL" sz="1400" dirty="0">
              <a:latin typeface="+mj-lt"/>
            </a:rPr>
            <a:t>- miejsce pierwszego kontaktu dla potencjalnych pacjentów/tek i ich rodzin, </a:t>
          </a:r>
        </a:p>
        <a:p>
          <a:pPr algn="r"/>
          <a:r>
            <a:rPr lang="pl-PL" sz="1400" dirty="0">
              <a:latin typeface="+mj-lt"/>
            </a:rPr>
            <a:t>-miejsce działań stymulujących pacjentów DDOM do samodzielnej pracy, monitorowania stanu zdrowia oraz wsparcia opiekunów</a:t>
          </a:r>
          <a:endParaRPr lang="pl-PL" sz="1400" b="1" dirty="0">
            <a:latin typeface="+mj-lt"/>
          </a:endParaRPr>
        </a:p>
      </dgm:t>
    </dgm:pt>
    <dgm:pt modelId="{52728B7A-4DD7-4359-8B20-1C490C08760A}" type="parTrans" cxnId="{D5F057B5-579D-48FD-BBF7-2F0794EDCE44}">
      <dgm:prSet/>
      <dgm:spPr/>
      <dgm:t>
        <a:bodyPr/>
        <a:lstStyle/>
        <a:p>
          <a:endParaRPr lang="pl-PL"/>
        </a:p>
      </dgm:t>
    </dgm:pt>
    <dgm:pt modelId="{F08AE4D3-A828-41EC-86D6-B3F88ACDD23F}" type="sibTrans" cxnId="{D5F057B5-579D-48FD-BBF7-2F0794EDCE44}">
      <dgm:prSet/>
      <dgm:spPr/>
      <dgm:t>
        <a:bodyPr/>
        <a:lstStyle/>
        <a:p>
          <a:endParaRPr lang="pl-PL"/>
        </a:p>
      </dgm:t>
    </dgm:pt>
    <dgm:pt modelId="{5A81E3C5-1071-4F6B-9C0B-3E6C0157D32A}">
      <dgm:prSet phldrT="[Tekst]"/>
      <dgm:spPr/>
      <dgm:t>
        <a:bodyPr/>
        <a:lstStyle/>
        <a:p>
          <a:endParaRPr lang="pl-PL" dirty="0"/>
        </a:p>
      </dgm:t>
    </dgm:pt>
    <dgm:pt modelId="{861255BD-357C-4E22-98C7-31FF77807BD3}" type="parTrans" cxnId="{8F52E435-7CAB-4BDF-A525-20DCEAC5A0F0}">
      <dgm:prSet/>
      <dgm:spPr/>
      <dgm:t>
        <a:bodyPr/>
        <a:lstStyle/>
        <a:p>
          <a:endParaRPr lang="pl-PL"/>
        </a:p>
      </dgm:t>
    </dgm:pt>
    <dgm:pt modelId="{A7A5C984-C0DC-463E-92CD-8AEEAD794448}" type="sibTrans" cxnId="{8F52E435-7CAB-4BDF-A525-20DCEAC5A0F0}">
      <dgm:prSet/>
      <dgm:spPr/>
      <dgm:t>
        <a:bodyPr/>
        <a:lstStyle/>
        <a:p>
          <a:endParaRPr lang="pl-PL"/>
        </a:p>
      </dgm:t>
    </dgm:pt>
    <dgm:pt modelId="{263C9EBF-613A-4EA7-A269-D64712C062A1}">
      <dgm:prSet custT="1"/>
      <dgm:spPr/>
      <dgm:t>
        <a:bodyPr/>
        <a:lstStyle/>
        <a:p>
          <a:r>
            <a:rPr lang="pl-PL" sz="1800" dirty="0"/>
            <a:t>A PRZED NAMI WAŻNE WYZWANIE…</a:t>
          </a:r>
        </a:p>
      </dgm:t>
    </dgm:pt>
    <dgm:pt modelId="{986F22E8-14BE-410A-9A8F-AF8117F27457}" type="parTrans" cxnId="{6BE7B4C7-BA5A-4D2C-8C25-E17158187040}">
      <dgm:prSet/>
      <dgm:spPr/>
      <dgm:t>
        <a:bodyPr/>
        <a:lstStyle/>
        <a:p>
          <a:endParaRPr lang="pl-PL"/>
        </a:p>
      </dgm:t>
    </dgm:pt>
    <dgm:pt modelId="{638748BF-B892-4EC1-BDE2-77F8790B8929}" type="sibTrans" cxnId="{6BE7B4C7-BA5A-4D2C-8C25-E17158187040}">
      <dgm:prSet/>
      <dgm:spPr/>
      <dgm:t>
        <a:bodyPr/>
        <a:lstStyle/>
        <a:p>
          <a:endParaRPr lang="pl-PL"/>
        </a:p>
      </dgm:t>
    </dgm:pt>
    <dgm:pt modelId="{A74A1C7D-D2E6-4F37-879C-EE396EA4F69A}" type="pres">
      <dgm:prSet presAssocID="{99C00F44-9762-409D-9A32-BE78C02C3D7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4CF6D9D-ED4E-419A-AA66-A92C1A83675E}" type="pres">
      <dgm:prSet presAssocID="{99C00F44-9762-409D-9A32-BE78C02C3D77}" presName="matrix" presStyleCnt="0"/>
      <dgm:spPr/>
    </dgm:pt>
    <dgm:pt modelId="{4E4557D4-6D67-4BE2-8C0A-5061AF7324C8}" type="pres">
      <dgm:prSet presAssocID="{99C00F44-9762-409D-9A32-BE78C02C3D77}" presName="tile1" presStyleLbl="node1" presStyleIdx="0" presStyleCnt="4" custLinFactNeighborY="2288"/>
      <dgm:spPr/>
    </dgm:pt>
    <dgm:pt modelId="{5C998197-7BEB-4A44-BD3D-847137D05789}" type="pres">
      <dgm:prSet presAssocID="{99C00F44-9762-409D-9A32-BE78C02C3D7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0EE3211-86AE-40F1-AB2C-034689784FEB}" type="pres">
      <dgm:prSet presAssocID="{99C00F44-9762-409D-9A32-BE78C02C3D77}" presName="tile2" presStyleLbl="node1" presStyleIdx="1" presStyleCnt="4" custLinFactNeighborX="454" custLinFactNeighborY="1229"/>
      <dgm:spPr/>
    </dgm:pt>
    <dgm:pt modelId="{209281F6-9F2F-4E57-99CB-AEC503BFFC41}" type="pres">
      <dgm:prSet presAssocID="{99C00F44-9762-409D-9A32-BE78C02C3D7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88AA6C6-9DC0-4B70-9FEC-4EF7987B01D3}" type="pres">
      <dgm:prSet presAssocID="{99C00F44-9762-409D-9A32-BE78C02C3D77}" presName="tile3" presStyleLbl="node1" presStyleIdx="2" presStyleCnt="4" custLinFactNeighborY="-2777"/>
      <dgm:spPr/>
    </dgm:pt>
    <dgm:pt modelId="{40C05C93-64C9-4DE6-A347-21549700EADE}" type="pres">
      <dgm:prSet presAssocID="{99C00F44-9762-409D-9A32-BE78C02C3D7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0AA8928-294F-4FE6-9182-59686B24A546}" type="pres">
      <dgm:prSet presAssocID="{99C00F44-9762-409D-9A32-BE78C02C3D77}" presName="tile4" presStyleLbl="node1" presStyleIdx="3" presStyleCnt="4" custLinFactNeighborY="-2777"/>
      <dgm:spPr/>
    </dgm:pt>
    <dgm:pt modelId="{FCC5DEF8-0022-4632-A5D2-97F78FF815F4}" type="pres">
      <dgm:prSet presAssocID="{99C00F44-9762-409D-9A32-BE78C02C3D7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448900A-D7AE-4D75-99B7-00A6780F9E7C}" type="pres">
      <dgm:prSet presAssocID="{99C00F44-9762-409D-9A32-BE78C02C3D77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82E53904-549E-4255-8573-0DB6A7B018D5}" srcId="{99C00F44-9762-409D-9A32-BE78C02C3D77}" destId="{2D8B7D81-0BFB-445D-9145-B998EC309B60}" srcOrd="0" destOrd="0" parTransId="{8E6A6A14-E7FB-430C-9822-AA86F9920AC0}" sibTransId="{24830262-D509-484B-9BE8-BED61943E750}"/>
    <dgm:cxn modelId="{2A0BA81D-A231-47C0-B95A-F22D5D413062}" srcId="{99C00F44-9762-409D-9A32-BE78C02C3D77}" destId="{A724DF9E-6029-479F-8422-C6846E7BD5AD}" srcOrd="1" destOrd="0" parTransId="{23F44272-82DF-46A2-9CB2-4FFDCAA93A2D}" sibTransId="{F3C1FECB-9958-4488-B630-7827A395556B}"/>
    <dgm:cxn modelId="{8F52E435-7CAB-4BDF-A525-20DCEAC5A0F0}" srcId="{99C00F44-9762-409D-9A32-BE78C02C3D77}" destId="{5A81E3C5-1071-4F6B-9C0B-3E6C0157D32A}" srcOrd="2" destOrd="0" parTransId="{861255BD-357C-4E22-98C7-31FF77807BD3}" sibTransId="{A7A5C984-C0DC-463E-92CD-8AEEAD794448}"/>
    <dgm:cxn modelId="{7E45163A-113D-4724-9E31-197E678F9CB7}" type="presOf" srcId="{382C31AE-1A22-470B-802B-121492A15FB6}" destId="{40C05C93-64C9-4DE6-A347-21549700EADE}" srcOrd="1" destOrd="0" presId="urn:microsoft.com/office/officeart/2005/8/layout/matrix1"/>
    <dgm:cxn modelId="{49BC3B45-5409-48BB-8853-78B503FF0995}" type="presOf" srcId="{2D8B7D81-0BFB-445D-9145-B998EC309B60}" destId="{8448900A-D7AE-4D75-99B7-00A6780F9E7C}" srcOrd="0" destOrd="0" presId="urn:microsoft.com/office/officeart/2005/8/layout/matrix1"/>
    <dgm:cxn modelId="{545FF54B-59E0-4F29-A0E0-3D76384E111B}" type="presOf" srcId="{99C00F44-9762-409D-9A32-BE78C02C3D77}" destId="{A74A1C7D-D2E6-4F37-879C-EE396EA4F69A}" srcOrd="0" destOrd="0" presId="urn:microsoft.com/office/officeart/2005/8/layout/matrix1"/>
    <dgm:cxn modelId="{B23B6553-BDE4-416E-9821-F21D468EDA18}" type="presOf" srcId="{1D75FB1A-90CB-4C1B-B5D8-1B25C663ADDE}" destId="{4E4557D4-6D67-4BE2-8C0A-5061AF7324C8}" srcOrd="0" destOrd="0" presId="urn:microsoft.com/office/officeart/2005/8/layout/matrix1"/>
    <dgm:cxn modelId="{E28CFE73-3A7B-4B40-B6C6-621310B3906B}" type="presOf" srcId="{2F5E6801-279A-4A06-93E1-28CDD997C1E2}" destId="{70EE3211-86AE-40F1-AB2C-034689784FEB}" srcOrd="0" destOrd="0" presId="urn:microsoft.com/office/officeart/2005/8/layout/matrix1"/>
    <dgm:cxn modelId="{49A54577-580A-40E5-8975-057C17E7A72A}" srcId="{2D8B7D81-0BFB-445D-9145-B998EC309B60}" destId="{1D75FB1A-90CB-4C1B-B5D8-1B25C663ADDE}" srcOrd="0" destOrd="0" parTransId="{F965F200-1D29-46EC-BD6C-C5CBF19DEE60}" sibTransId="{FD9245C9-F97A-4F59-A167-C6051A1E4565}"/>
    <dgm:cxn modelId="{94565385-F141-4B6F-96AC-51FFD07E110E}" type="presOf" srcId="{263C9EBF-613A-4EA7-A269-D64712C062A1}" destId="{FCC5DEF8-0022-4632-A5D2-97F78FF815F4}" srcOrd="1" destOrd="0" presId="urn:microsoft.com/office/officeart/2005/8/layout/matrix1"/>
    <dgm:cxn modelId="{D5F057B5-579D-48FD-BBF7-2F0794EDCE44}" srcId="{2D8B7D81-0BFB-445D-9145-B998EC309B60}" destId="{2F5E6801-279A-4A06-93E1-28CDD997C1E2}" srcOrd="1" destOrd="0" parTransId="{52728B7A-4DD7-4359-8B20-1C490C08760A}" sibTransId="{F08AE4D3-A828-41EC-86D6-B3F88ACDD23F}"/>
    <dgm:cxn modelId="{52457BBB-2D48-4141-8967-DEAA2348007C}" type="presOf" srcId="{263C9EBF-613A-4EA7-A269-D64712C062A1}" destId="{70AA8928-294F-4FE6-9182-59686B24A546}" srcOrd="0" destOrd="0" presId="urn:microsoft.com/office/officeart/2005/8/layout/matrix1"/>
    <dgm:cxn modelId="{96299BBC-8956-4ADB-A5ED-1A6A223B6737}" srcId="{2D8B7D81-0BFB-445D-9145-B998EC309B60}" destId="{382C31AE-1A22-470B-802B-121492A15FB6}" srcOrd="2" destOrd="0" parTransId="{0AC32327-A13A-4574-A17A-D1AF1031CA87}" sibTransId="{D154B065-0B6C-4955-AF47-18B4BED2B814}"/>
    <dgm:cxn modelId="{B37024C6-B767-42DE-A75B-E03045842B7B}" type="presOf" srcId="{382C31AE-1A22-470B-802B-121492A15FB6}" destId="{088AA6C6-9DC0-4B70-9FEC-4EF7987B01D3}" srcOrd="0" destOrd="0" presId="urn:microsoft.com/office/officeart/2005/8/layout/matrix1"/>
    <dgm:cxn modelId="{6BE7B4C7-BA5A-4D2C-8C25-E17158187040}" srcId="{2D8B7D81-0BFB-445D-9145-B998EC309B60}" destId="{263C9EBF-613A-4EA7-A269-D64712C062A1}" srcOrd="3" destOrd="0" parTransId="{986F22E8-14BE-410A-9A8F-AF8117F27457}" sibTransId="{638748BF-B892-4EC1-BDE2-77F8790B8929}"/>
    <dgm:cxn modelId="{880374D2-4BBE-4CD4-9C18-14BAB8E3A58D}" type="presOf" srcId="{2F5E6801-279A-4A06-93E1-28CDD997C1E2}" destId="{209281F6-9F2F-4E57-99CB-AEC503BFFC41}" srcOrd="1" destOrd="0" presId="urn:microsoft.com/office/officeart/2005/8/layout/matrix1"/>
    <dgm:cxn modelId="{E9795CDE-011D-445C-853E-260418DBE125}" type="presOf" srcId="{1D75FB1A-90CB-4C1B-B5D8-1B25C663ADDE}" destId="{5C998197-7BEB-4A44-BD3D-847137D05789}" srcOrd="1" destOrd="0" presId="urn:microsoft.com/office/officeart/2005/8/layout/matrix1"/>
    <dgm:cxn modelId="{410E156F-636B-4D7C-8F8C-733AFB9E988D}" type="presParOf" srcId="{A74A1C7D-D2E6-4F37-879C-EE396EA4F69A}" destId="{54CF6D9D-ED4E-419A-AA66-A92C1A83675E}" srcOrd="0" destOrd="0" presId="urn:microsoft.com/office/officeart/2005/8/layout/matrix1"/>
    <dgm:cxn modelId="{2BCB1CB1-CBBA-4D24-AD27-B25A4B16509B}" type="presParOf" srcId="{54CF6D9D-ED4E-419A-AA66-A92C1A83675E}" destId="{4E4557D4-6D67-4BE2-8C0A-5061AF7324C8}" srcOrd="0" destOrd="0" presId="urn:microsoft.com/office/officeart/2005/8/layout/matrix1"/>
    <dgm:cxn modelId="{2ACD7BF0-781A-422A-9542-1EB89F6FD004}" type="presParOf" srcId="{54CF6D9D-ED4E-419A-AA66-A92C1A83675E}" destId="{5C998197-7BEB-4A44-BD3D-847137D05789}" srcOrd="1" destOrd="0" presId="urn:microsoft.com/office/officeart/2005/8/layout/matrix1"/>
    <dgm:cxn modelId="{88D07631-D2F8-4CC1-8EFC-3343782DD49D}" type="presParOf" srcId="{54CF6D9D-ED4E-419A-AA66-A92C1A83675E}" destId="{70EE3211-86AE-40F1-AB2C-034689784FEB}" srcOrd="2" destOrd="0" presId="urn:microsoft.com/office/officeart/2005/8/layout/matrix1"/>
    <dgm:cxn modelId="{80322837-8F28-4A6A-9725-906B4528C334}" type="presParOf" srcId="{54CF6D9D-ED4E-419A-AA66-A92C1A83675E}" destId="{209281F6-9F2F-4E57-99CB-AEC503BFFC41}" srcOrd="3" destOrd="0" presId="urn:microsoft.com/office/officeart/2005/8/layout/matrix1"/>
    <dgm:cxn modelId="{715B2567-6D8A-41E7-ABCA-E3F4E8D3D32E}" type="presParOf" srcId="{54CF6D9D-ED4E-419A-AA66-A92C1A83675E}" destId="{088AA6C6-9DC0-4B70-9FEC-4EF7987B01D3}" srcOrd="4" destOrd="0" presId="urn:microsoft.com/office/officeart/2005/8/layout/matrix1"/>
    <dgm:cxn modelId="{99E95C13-9F9F-4F90-A459-07AB313CB32C}" type="presParOf" srcId="{54CF6D9D-ED4E-419A-AA66-A92C1A83675E}" destId="{40C05C93-64C9-4DE6-A347-21549700EADE}" srcOrd="5" destOrd="0" presId="urn:microsoft.com/office/officeart/2005/8/layout/matrix1"/>
    <dgm:cxn modelId="{9112DE25-4372-4D6B-A2ED-C57D96A03A93}" type="presParOf" srcId="{54CF6D9D-ED4E-419A-AA66-A92C1A83675E}" destId="{70AA8928-294F-4FE6-9182-59686B24A546}" srcOrd="6" destOrd="0" presId="urn:microsoft.com/office/officeart/2005/8/layout/matrix1"/>
    <dgm:cxn modelId="{9A764673-189D-4160-AA1A-BCD2BA36D681}" type="presParOf" srcId="{54CF6D9D-ED4E-419A-AA66-A92C1A83675E}" destId="{FCC5DEF8-0022-4632-A5D2-97F78FF815F4}" srcOrd="7" destOrd="0" presId="urn:microsoft.com/office/officeart/2005/8/layout/matrix1"/>
    <dgm:cxn modelId="{BCF7602F-6697-4F28-A96C-AEAA5682565A}" type="presParOf" srcId="{A74A1C7D-D2E6-4F37-879C-EE396EA4F69A}" destId="{8448900A-D7AE-4D75-99B7-00A6780F9E7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D42E-9DAD-46A9-B25C-81565906DEB7}">
      <dsp:nvSpPr>
        <dsp:cNvPr id="0" name=""/>
        <dsp:cNvSpPr/>
      </dsp:nvSpPr>
      <dsp:spPr>
        <a:xfrm>
          <a:off x="2397" y="2595"/>
          <a:ext cx="6488729" cy="753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800" b="1" kern="1200" dirty="0">
              <a:solidFill>
                <a:schemeClr val="accent1">
                  <a:lumMod val="75000"/>
                </a:schemeClr>
              </a:solidFill>
            </a:rPr>
            <a:t>ADRESACI PROJEKTU</a:t>
          </a:r>
        </a:p>
        <a:p>
          <a:pPr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kern="1200" dirty="0"/>
        </a:p>
      </dsp:txBody>
      <dsp:txXfrm>
        <a:off x="24480" y="24678"/>
        <a:ext cx="6444563" cy="709792"/>
      </dsp:txXfrm>
    </dsp:sp>
    <dsp:sp modelId="{090AA807-C6F3-4FC3-815E-3FD4D39B6D6F}">
      <dsp:nvSpPr>
        <dsp:cNvPr id="0" name=""/>
        <dsp:cNvSpPr/>
      </dsp:nvSpPr>
      <dsp:spPr>
        <a:xfrm>
          <a:off x="2397" y="1028927"/>
          <a:ext cx="3113594" cy="30785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100 OSÓB POTRZEBUJĄCYCH WSPARCIA </a:t>
          </a:r>
          <a:br>
            <a:rPr lang="pl-PL" sz="2000" b="1" kern="1200" dirty="0"/>
          </a:br>
          <a:r>
            <a:rPr lang="pl-PL" sz="2000" b="1" kern="1200" dirty="0"/>
            <a:t>W CODZIENNYM FUNKCJONOWANIU </a:t>
          </a:r>
        </a:p>
      </dsp:txBody>
      <dsp:txXfrm>
        <a:off x="92564" y="1119094"/>
        <a:ext cx="2933260" cy="2898180"/>
      </dsp:txXfrm>
    </dsp:sp>
    <dsp:sp modelId="{F02CC763-AB2A-4975-8AA3-363E26A5D8D9}">
      <dsp:nvSpPr>
        <dsp:cNvPr id="0" name=""/>
        <dsp:cNvSpPr/>
      </dsp:nvSpPr>
      <dsp:spPr>
        <a:xfrm>
          <a:off x="3362214" y="1031522"/>
          <a:ext cx="3113594" cy="30785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50 OSÓB </a:t>
          </a:r>
          <a:br>
            <a:rPr lang="pl-PL" sz="2000" b="1" kern="1200" dirty="0"/>
          </a:br>
          <a:r>
            <a:rPr lang="pl-PL" sz="2000" b="1" kern="1200" dirty="0"/>
            <a:t>Z OTOCZENIA OSÓB POTRZEBUJĄCYCH WSPARCIA </a:t>
          </a:r>
          <a:br>
            <a:rPr lang="pl-PL" sz="2000" b="1" kern="1200" dirty="0"/>
          </a:br>
          <a:r>
            <a:rPr lang="pl-PL" sz="2000" b="1" kern="1200" dirty="0"/>
            <a:t>W CODZIENNYM FUNKCJONOWANIU- </a:t>
          </a:r>
          <a:r>
            <a:rPr lang="pl-PL" sz="2000" kern="1200" dirty="0"/>
            <a:t>RODZINY/OPIEKUNOWIE </a:t>
          </a:r>
        </a:p>
      </dsp:txBody>
      <dsp:txXfrm>
        <a:off x="3452381" y="1121689"/>
        <a:ext cx="2933260" cy="2898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557D4-6D67-4BE2-8C0A-5061AF7324C8}">
      <dsp:nvSpPr>
        <dsp:cNvPr id="0" name=""/>
        <dsp:cNvSpPr/>
      </dsp:nvSpPr>
      <dsp:spPr>
        <a:xfrm rot="16200000">
          <a:off x="855985" y="-803716"/>
          <a:ext cx="2284473" cy="399644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1800" b="1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kern="1200" dirty="0"/>
            <a:t>DOSTOSOWANO BUDYNEK</a:t>
          </a:r>
          <a:r>
            <a:rPr lang="pl-PL" sz="1400" b="1" kern="1200" dirty="0"/>
            <a:t>, </a:t>
          </a:r>
          <a:br>
            <a:rPr lang="pl-PL" sz="1400" b="1" kern="1200" dirty="0"/>
          </a:br>
          <a:r>
            <a:rPr lang="pl-PL" sz="1400" b="0" kern="1200" dirty="0"/>
            <a:t>w którym znajdują się pomieszczenia DDOM </a:t>
          </a:r>
          <a:br>
            <a:rPr lang="pl-PL" sz="1400" b="0" kern="1200" dirty="0"/>
          </a:br>
          <a:r>
            <a:rPr lang="pl-PL" sz="1400" b="0" kern="1200" dirty="0"/>
            <a:t>(I piętro) do potrzeb osób o ograniczonej </a:t>
          </a:r>
          <a:br>
            <a:rPr lang="pl-PL" sz="1400" b="0" kern="1200" dirty="0"/>
          </a:br>
          <a:r>
            <a:rPr lang="pl-PL" sz="1400" b="0" kern="1200" dirty="0"/>
            <a:t>sprawności ruchowej, w tym osób </a:t>
          </a:r>
          <a:br>
            <a:rPr lang="pl-PL" sz="1400" b="0" kern="1200" dirty="0"/>
          </a:br>
          <a:r>
            <a:rPr lang="pl-PL" sz="1400" b="0" kern="1200" dirty="0"/>
            <a:t>z niepełnosprawnościami, </a:t>
          </a:r>
          <a:br>
            <a:rPr lang="pl-PL" sz="1400" b="0" kern="1200" dirty="0"/>
          </a:br>
          <a:r>
            <a:rPr lang="pl-PL" sz="1400" b="0" kern="1200" dirty="0"/>
            <a:t>a pomieszczenia wyposażono  </a:t>
          </a:r>
          <a:br>
            <a:rPr lang="pl-PL" sz="1400" b="0" kern="1200" dirty="0"/>
          </a:br>
          <a:r>
            <a:rPr lang="pl-PL" sz="1400" b="0" kern="1200" dirty="0"/>
            <a:t>w niezbędny sprzęt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 dirty="0"/>
        </a:p>
      </dsp:txBody>
      <dsp:txXfrm rot="5400000">
        <a:off x="0" y="52269"/>
        <a:ext cx="3996444" cy="1713355"/>
      </dsp:txXfrm>
    </dsp:sp>
    <dsp:sp modelId="{70EE3211-86AE-40F1-AB2C-034689784FEB}">
      <dsp:nvSpPr>
        <dsp:cNvPr id="0" name=""/>
        <dsp:cNvSpPr/>
      </dsp:nvSpPr>
      <dsp:spPr>
        <a:xfrm>
          <a:off x="3996444" y="28076"/>
          <a:ext cx="3996444" cy="228447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+mj-lt"/>
            </a:rPr>
            <a:t>UTWORZONO PUNKT INFORMACYJNO- KONSULTACYJNY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+mj-lt"/>
            </a:rPr>
            <a:t>- miejsce pierwszego kontaktu dla potencjalnych pacjentów/tek i ich rodzin, 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+mj-lt"/>
            </a:rPr>
            <a:t>-miejsce działań stymulujących pacjentów DDOM do samodzielnej pracy, monitorowania stanu zdrowia oraz wsparcia opiekunów</a:t>
          </a:r>
          <a:endParaRPr lang="pl-PL" sz="1400" b="1" kern="1200" dirty="0">
            <a:latin typeface="+mj-lt"/>
          </a:endParaRPr>
        </a:p>
      </dsp:txBody>
      <dsp:txXfrm>
        <a:off x="3996444" y="28076"/>
        <a:ext cx="3996444" cy="1713355"/>
      </dsp:txXfrm>
    </dsp:sp>
    <dsp:sp modelId="{088AA6C6-9DC0-4B70-9FEC-4EF7987B01D3}">
      <dsp:nvSpPr>
        <dsp:cNvPr id="0" name=""/>
        <dsp:cNvSpPr/>
      </dsp:nvSpPr>
      <dsp:spPr>
        <a:xfrm rot="10800000">
          <a:off x="0" y="2221033"/>
          <a:ext cx="3996444" cy="228447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REALIZACJA </a:t>
          </a:r>
          <a:br>
            <a:rPr lang="pl-PL" sz="1800" b="1" kern="1200" dirty="0"/>
          </a:br>
          <a:r>
            <a:rPr lang="pl-PL" sz="1800" b="1" kern="1200" dirty="0"/>
            <a:t>KOMPLEKSOWEGO WSPARCIA </a:t>
          </a:r>
          <a:br>
            <a:rPr lang="pl-PL" sz="1800" b="1" kern="1200" dirty="0"/>
          </a:br>
          <a:r>
            <a:rPr lang="pl-PL" sz="1800" b="1" kern="1200" dirty="0"/>
            <a:t>MEDYCZNEGO I SPOŁECZNEGO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w oparciu o indywidualny plan terapii stworzony dla każdego pacjenta/</a:t>
          </a:r>
          <a:r>
            <a:rPr lang="pl-PL" sz="1500" kern="1200" dirty="0" err="1"/>
            <a:t>tki</a:t>
          </a:r>
          <a:r>
            <a:rPr lang="pl-PL" sz="1500" kern="1200" dirty="0"/>
            <a:t> przez wielozadaniowy zespół terapeutyczny. </a:t>
          </a:r>
        </a:p>
      </dsp:txBody>
      <dsp:txXfrm rot="10800000">
        <a:off x="0" y="2792152"/>
        <a:ext cx="3996444" cy="1713355"/>
      </dsp:txXfrm>
    </dsp:sp>
    <dsp:sp modelId="{70AA8928-294F-4FE6-9182-59686B24A546}">
      <dsp:nvSpPr>
        <dsp:cNvPr id="0" name=""/>
        <dsp:cNvSpPr/>
      </dsp:nvSpPr>
      <dsp:spPr>
        <a:xfrm rot="5400000">
          <a:off x="4852429" y="1365048"/>
          <a:ext cx="2284473" cy="399644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A PRZED NAMI WAŻNE WYZWANIE…</a:t>
          </a:r>
        </a:p>
      </dsp:txBody>
      <dsp:txXfrm rot="-5400000">
        <a:off x="3996444" y="2792151"/>
        <a:ext cx="3996444" cy="1713355"/>
      </dsp:txXfrm>
    </dsp:sp>
    <dsp:sp modelId="{8448900A-D7AE-4D75-99B7-00A6780F9E7C}">
      <dsp:nvSpPr>
        <dsp:cNvPr id="0" name=""/>
        <dsp:cNvSpPr/>
      </dsp:nvSpPr>
      <dsp:spPr>
        <a:xfrm>
          <a:off x="2797510" y="1713355"/>
          <a:ext cx="2397866" cy="114223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900" kern="1200" dirty="0"/>
            <a:t>DDOM</a:t>
          </a:r>
        </a:p>
      </dsp:txBody>
      <dsp:txXfrm>
        <a:off x="2853269" y="1769114"/>
        <a:ext cx="2286348" cy="103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06.06.2022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925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06.06.2022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93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06.06.2022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8872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06.06.2022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5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06.06.2022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3953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06.06.2022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9386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06.06.2022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0741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06.06.2022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550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06.06.2022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530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06.06.2022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006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06.06.2022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352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06.06.2022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690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06.06.2022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485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06.06.2022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775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06.06.2022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304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06.06.2022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89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06.06.2022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239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zychodnie.skarzysko.med.p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30417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99349" y="2833516"/>
            <a:ext cx="66967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>
                <a:solidFill>
                  <a:schemeClr val="accent1">
                    <a:lumMod val="75000"/>
                  </a:schemeClr>
                </a:solidFill>
              </a:rPr>
              <a:t>Rok funkcjonowania Dziennego Domu </a:t>
            </a:r>
            <a:br>
              <a:rPr lang="pl-PL" sz="4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400" dirty="0">
                <a:solidFill>
                  <a:schemeClr val="accent1">
                    <a:lumMod val="75000"/>
                  </a:schemeClr>
                </a:solidFill>
              </a:rPr>
              <a:t>Opieki Medycznej </a:t>
            </a:r>
            <a:br>
              <a:rPr lang="pl-PL" sz="4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400" dirty="0">
                <a:solidFill>
                  <a:schemeClr val="accent1">
                    <a:lumMod val="75000"/>
                  </a:schemeClr>
                </a:solidFill>
              </a:rPr>
              <a:t>w Skarżysku- Kamiennej”</a:t>
            </a:r>
            <a:endParaRPr lang="pl-PL" sz="4400" dirty="0"/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Obraz 11" descr="Powstanie Dzienny Dom Opieki Medycznej | Urząd Miasta Skarżysko-Kamienna |  miasto na szlaku">
            <a:extLst>
              <a:ext uri="{FF2B5EF4-FFF2-40B4-BE49-F238E27FC236}">
                <a16:creationId xmlns:a16="http://schemas.microsoft.com/office/drawing/2014/main" id="{D85B1BD1-E889-D071-B1DD-6D3129E7E13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7054" y="643316"/>
            <a:ext cx="3003298" cy="2590761"/>
          </a:xfrm>
          <a:prstGeom prst="ellipse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30417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0071103-BEF0-46A9-5A9B-7488A3BE0294}"/>
              </a:ext>
            </a:extLst>
          </p:cNvPr>
          <p:cNvSpPr txBox="1"/>
          <p:nvPr/>
        </p:nvSpPr>
        <p:spPr>
          <a:xfrm>
            <a:off x="755576" y="818152"/>
            <a:ext cx="68924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pl-PL" b="1" dirty="0"/>
              <a:t>REALIZUJEMY KOMPLEKSOWE WSPARCIE </a:t>
            </a:r>
            <a:br>
              <a:rPr lang="pl-PL" b="1" dirty="0"/>
            </a:br>
            <a:r>
              <a:rPr lang="pl-PL" b="1" dirty="0"/>
              <a:t>MEDYCZNE I SPOŁECZNE</a:t>
            </a:r>
          </a:p>
          <a:p>
            <a:pPr lvl="0" algn="l"/>
            <a:endParaRPr lang="pl-PL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F4B56413-AEE4-2084-B377-57214A314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79FA285-EEB4-F09F-E7F3-A9840AB4FA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B51CF9A-C56C-0466-0A78-C7A795085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299" y="1183664"/>
            <a:ext cx="2177976" cy="4490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AC8C55F-FB2A-7051-7A81-61E85F2D3F02}"/>
              </a:ext>
            </a:extLst>
          </p:cNvPr>
          <p:cNvSpPr txBox="1"/>
          <p:nvPr/>
        </p:nvSpPr>
        <p:spPr>
          <a:xfrm>
            <a:off x="738491" y="2095307"/>
            <a:ext cx="45535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pl-PL" dirty="0">
                <a:solidFill>
                  <a:srgbClr val="000000"/>
                </a:solidFill>
                <a:latin typeface="Roboto" panose="020B0604020202020204" pitchFamily="2" charset="0"/>
              </a:rPr>
              <a:t>L</a:t>
            </a:r>
            <a:r>
              <a:rPr lang="pl-PL" b="0" i="0" dirty="0">
                <a:solidFill>
                  <a:srgbClr val="000000"/>
                </a:solidFill>
                <a:effectLst/>
                <a:latin typeface="Roboto" panose="020B0604020202020204" pitchFamily="2" charset="0"/>
              </a:rPr>
              <a:t>ogopeda prowadzi terapię logopedyczną, której celem jest odbudowanie utraconych funkcji oraz pomoc w usprawnieniu kompetencji językowej i komunikacyjnej </a:t>
            </a:r>
          </a:p>
          <a:p>
            <a:pPr lvl="0" algn="l"/>
            <a:r>
              <a:rPr lang="pl-PL" b="0" i="0" dirty="0">
                <a:solidFill>
                  <a:srgbClr val="000000"/>
                </a:solidFill>
                <a:effectLst/>
                <a:latin typeface="Roboto" panose="020B0604020202020204" pitchFamily="2" charset="0"/>
              </a:rPr>
              <a:t>z otoczeniem. </a:t>
            </a:r>
          </a:p>
        </p:txBody>
      </p:sp>
    </p:spTree>
    <p:extLst>
      <p:ext uri="{BB962C8B-B14F-4D97-AF65-F5344CB8AC3E}">
        <p14:creationId xmlns:p14="http://schemas.microsoft.com/office/powerpoint/2010/main" val="3607753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30417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0071103-BEF0-46A9-5A9B-7488A3BE0294}"/>
              </a:ext>
            </a:extLst>
          </p:cNvPr>
          <p:cNvSpPr txBox="1"/>
          <p:nvPr/>
        </p:nvSpPr>
        <p:spPr>
          <a:xfrm>
            <a:off x="755576" y="818152"/>
            <a:ext cx="68924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pl-PL" b="1" dirty="0"/>
              <a:t>REALIZUJEMY KOMPLEKSOWE WSPARCIE </a:t>
            </a:r>
            <a:br>
              <a:rPr lang="pl-PL" b="1" dirty="0"/>
            </a:br>
            <a:r>
              <a:rPr lang="pl-PL" b="1" dirty="0"/>
              <a:t>MEDYCZNE I SPOŁECZNE</a:t>
            </a:r>
          </a:p>
          <a:p>
            <a:pPr lvl="0" algn="l"/>
            <a:endParaRPr lang="pl-PL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F4B56413-AEE4-2084-B377-57214A314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79FA285-EEB4-F09F-E7F3-A9840AB4FA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04DC1A7-1B6B-C23C-3DC9-95D3CCD964B9}"/>
              </a:ext>
            </a:extLst>
          </p:cNvPr>
          <p:cNvSpPr txBox="1"/>
          <p:nvPr/>
        </p:nvSpPr>
        <p:spPr>
          <a:xfrm>
            <a:off x="860427" y="1639610"/>
            <a:ext cx="6015829" cy="2949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Ponadto pacjenci i pacjentki biorą udział </a:t>
            </a:r>
            <a:br>
              <a:rPr lang="pl-P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 warsztatach i wsparciu indywidualnym prowadzonym przez psychologa, podczas których prowadzona jest stymulacja procesów poznawczych, </a:t>
            </a:r>
            <a:br>
              <a:rPr lang="pl-P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trening umiejętności życiowych z elementami zajęć integracyjnych oraz terapeutycznych, a w razie potrzeby- indywidualne poradnictwo i wsparcie.</a:t>
            </a:r>
          </a:p>
        </p:txBody>
      </p:sp>
    </p:spTree>
    <p:extLst>
      <p:ext uri="{BB962C8B-B14F-4D97-AF65-F5344CB8AC3E}">
        <p14:creationId xmlns:p14="http://schemas.microsoft.com/office/powerpoint/2010/main" val="283902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30417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0071103-BEF0-46A9-5A9B-7488A3BE0294}"/>
              </a:ext>
            </a:extLst>
          </p:cNvPr>
          <p:cNvSpPr txBox="1"/>
          <p:nvPr/>
        </p:nvSpPr>
        <p:spPr>
          <a:xfrm>
            <a:off x="755576" y="818152"/>
            <a:ext cx="6552728" cy="3094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pl-PL" b="1" dirty="0">
                <a:latin typeface="+mj-lt"/>
              </a:rPr>
              <a:t>REALIZUJEMY KOMPLEKSOWE WSPARCIE </a:t>
            </a:r>
            <a:br>
              <a:rPr lang="pl-PL" b="1" dirty="0">
                <a:latin typeface="+mj-lt"/>
              </a:rPr>
            </a:br>
            <a:r>
              <a:rPr lang="pl-PL" b="1" dirty="0">
                <a:latin typeface="+mj-lt"/>
              </a:rPr>
              <a:t>MEDYCZNE I SPOŁECZNE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Atrakcyjną formą są również zajęcia w ramach terapii zajęciowej, będące okazją nie tylko do stymulacji procesów poznawczych, ale również do zagospodarowania czasu wolnego pomiędzy udzielanymi świadczeniami zdrowotnymi. To także doskonały moment na nawiązywanie współpracy </a:t>
            </a:r>
            <a:br>
              <a:rPr lang="pl-P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 czas, kiedy wywiązują się ciekawe rozmowy…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F4B56413-AEE4-2084-B377-57214A314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79FA285-EEB4-F09F-E7F3-A9840AB4FA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D66D642-4B1F-AA0E-A538-557768100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859879"/>
            <a:ext cx="4367242" cy="211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B63FC6B-9CDC-DC6E-D8F5-CB492F511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3630628"/>
            <a:ext cx="3257128" cy="2441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1096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30417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0071103-BEF0-46A9-5A9B-7488A3BE0294}"/>
              </a:ext>
            </a:extLst>
          </p:cNvPr>
          <p:cNvSpPr txBox="1"/>
          <p:nvPr/>
        </p:nvSpPr>
        <p:spPr>
          <a:xfrm>
            <a:off x="755576" y="769092"/>
            <a:ext cx="6552728" cy="2672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pl-PL" b="1" dirty="0">
                <a:latin typeface="+mj-lt"/>
              </a:rPr>
              <a:t>REALIZUJEMY KOMPLEKSOWE WSPARCIE </a:t>
            </a:r>
            <a:br>
              <a:rPr lang="pl-PL" b="1" dirty="0">
                <a:latin typeface="+mj-lt"/>
              </a:rPr>
            </a:br>
            <a:r>
              <a:rPr lang="pl-PL" b="1" dirty="0">
                <a:latin typeface="+mj-lt"/>
              </a:rPr>
              <a:t>MEDYCZNE I SPOŁECZNE</a:t>
            </a:r>
          </a:p>
          <a:p>
            <a:pPr indent="449580" algn="just">
              <a:lnSpc>
                <a:spcPct val="150000"/>
              </a:lnSpc>
            </a:pP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Dbamy też o to, by czas spędzony w Dziennym Domu Opieki Medycznej był również okazją do wartościowego spędzania czasu wolnego w przyjaznej, bezpiecznej atmosferze- miejscem zawiązywania się znajomości </a:t>
            </a:r>
            <a:b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 przyjaźni, a także integracji ze środowiskiem lokalnym. 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F4B56413-AEE4-2084-B377-57214A314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79FA285-EEB4-F09F-E7F3-A9840AB4FA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5974081-6829-CE0C-743F-756567D49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466" y="3500218"/>
            <a:ext cx="2426990" cy="2426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5D4686E6-9ADF-B437-1905-56328A429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47126"/>
            <a:ext cx="2276872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B923613-A735-08FD-7416-87B421B175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9495" y="3499422"/>
            <a:ext cx="3160210" cy="2370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401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30417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0071103-BEF0-46A9-5A9B-7488A3BE0294}"/>
              </a:ext>
            </a:extLst>
          </p:cNvPr>
          <p:cNvSpPr txBox="1"/>
          <p:nvPr/>
        </p:nvSpPr>
        <p:spPr>
          <a:xfrm>
            <a:off x="755576" y="818152"/>
            <a:ext cx="6552728" cy="184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pl-PL" b="1" dirty="0">
                <a:latin typeface="+mj-lt"/>
              </a:rPr>
              <a:t>REALIZUJEMY KOMPLEKSOWE WSPARCIE </a:t>
            </a:r>
            <a:br>
              <a:rPr lang="pl-PL" b="1" dirty="0">
                <a:latin typeface="+mj-lt"/>
              </a:rPr>
            </a:br>
            <a:r>
              <a:rPr lang="pl-PL" b="1" dirty="0">
                <a:latin typeface="+mj-lt"/>
              </a:rPr>
              <a:t>MEDYCZNE I SPOŁECZNE</a:t>
            </a:r>
          </a:p>
          <a:p>
            <a:pPr indent="449580" algn="just">
              <a:lnSpc>
                <a:spcPct val="150000"/>
              </a:lnSpc>
            </a:pP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Nasi podopieczni biorą udział w wycieczkach, które są okazją do wspólnego biesiadowania a przy okazji ćwiczeń rehabilitacyjnych w terenie. 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F4B56413-AEE4-2084-B377-57214A314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79FA285-EEB4-F09F-E7F3-A9840AB4FA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07996E0-AAA1-E022-63FB-2316D3D12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179" y="2790523"/>
            <a:ext cx="6162675" cy="3076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6457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30417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0071103-BEF0-46A9-5A9B-7488A3BE0294}"/>
              </a:ext>
            </a:extLst>
          </p:cNvPr>
          <p:cNvSpPr txBox="1"/>
          <p:nvPr/>
        </p:nvSpPr>
        <p:spPr>
          <a:xfrm>
            <a:off x="755576" y="818152"/>
            <a:ext cx="6299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pl-PL" b="1" dirty="0"/>
              <a:t>REALIZUJEMY KOMPLEKSOWE WSPARCIE </a:t>
            </a:r>
            <a:br>
              <a:rPr lang="pl-PL" b="1" dirty="0"/>
            </a:br>
            <a:r>
              <a:rPr lang="pl-PL" b="1" dirty="0"/>
              <a:t>MEDYCZNE I SPOŁECZNE</a:t>
            </a:r>
          </a:p>
          <a:p>
            <a:pPr lvl="0" algn="l"/>
            <a:endParaRPr lang="pl-PL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F4B56413-AEE4-2084-B377-57214A314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79FA285-EEB4-F09F-E7F3-A9840AB4FA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E501F7A-6C4F-CC70-614B-E888DCC8A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354348"/>
            <a:ext cx="2160240" cy="4454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0FBBB49-D673-4F01-18A9-B9830B7B90FF}"/>
              </a:ext>
            </a:extLst>
          </p:cNvPr>
          <p:cNvSpPr txBox="1"/>
          <p:nvPr/>
        </p:nvSpPr>
        <p:spPr>
          <a:xfrm>
            <a:off x="602188" y="2386094"/>
            <a:ext cx="3799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+mj-lt"/>
              </a:rPr>
              <a:t>Nieustannie nad bezpieczeństwem naszych pacjentów czuwają opiekunowie medyczni…</a:t>
            </a:r>
            <a:endParaRPr lang="pl-PL" dirty="0">
              <a:latin typeface="+mj-lt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5241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30417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8F33E3E-154C-742C-0D24-62A55CE66BCF}"/>
              </a:ext>
            </a:extLst>
          </p:cNvPr>
          <p:cNvSpPr txBox="1"/>
          <p:nvPr/>
        </p:nvSpPr>
        <p:spPr>
          <a:xfrm>
            <a:off x="539552" y="1785779"/>
            <a:ext cx="7309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 dirty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  <a:p>
            <a:pPr algn="ctr"/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ACA7340-8AC6-55B9-F817-07E219EABE1E}"/>
              </a:ext>
            </a:extLst>
          </p:cNvPr>
          <p:cNvSpPr txBox="1"/>
          <p:nvPr/>
        </p:nvSpPr>
        <p:spPr>
          <a:xfrm>
            <a:off x="609368" y="1481792"/>
            <a:ext cx="4145940" cy="3781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</a:pPr>
            <a:r>
              <a:rPr lang="pl-PL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Od maja 2021r. </a:t>
            </a:r>
            <a:b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już </a:t>
            </a:r>
            <a:r>
              <a:rPr lang="pl-PL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60 pacjentów i pacjentek </a:t>
            </a: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rozpoczęło realizację </a:t>
            </a:r>
            <a:br>
              <a:rPr lang="pl-PL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</a:b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Indywidualnego Programu Wsparcia </a:t>
            </a:r>
            <a:br>
              <a:rPr lang="pl-PL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</a:b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będącego swoistym </a:t>
            </a:r>
            <a:br>
              <a:rPr lang="pl-PL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</a:b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planem pracy terapeutycznej </a:t>
            </a:r>
            <a:b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w oparciu o diagnozę stanu zdrowia, </a:t>
            </a:r>
            <a:b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potrzeb i możliwości psychofizycznych uczestnika</a:t>
            </a:r>
            <a:r>
              <a:rPr lang="pl-P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l-PL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3BAC7E4-0B7D-4013-8D9C-4D2222F59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910" y="1360209"/>
            <a:ext cx="4024909" cy="4024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7091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30417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8F33E3E-154C-742C-0D24-62A55CE66BCF}"/>
              </a:ext>
            </a:extLst>
          </p:cNvPr>
          <p:cNvSpPr txBox="1"/>
          <p:nvPr/>
        </p:nvSpPr>
        <p:spPr>
          <a:xfrm>
            <a:off x="539552" y="1785779"/>
            <a:ext cx="7309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 dirty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  <a:p>
            <a:pPr algn="ctr"/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ACA7340-8AC6-55B9-F817-07E219EABE1E}"/>
              </a:ext>
            </a:extLst>
          </p:cNvPr>
          <p:cNvSpPr txBox="1"/>
          <p:nvPr/>
        </p:nvSpPr>
        <p:spPr>
          <a:xfrm>
            <a:off x="511462" y="2368279"/>
            <a:ext cx="4276562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</a:pPr>
            <a:r>
              <a:rPr lang="pl-PL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Od maja 2021r. </a:t>
            </a: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także</a:t>
            </a:r>
          </a:p>
          <a:p>
            <a:pPr indent="449580" algn="ctr">
              <a:lnSpc>
                <a:spcPct val="150000"/>
              </a:lnSpc>
            </a:pPr>
            <a:r>
              <a:rPr lang="pl-PL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23 osoby z otoczenia pacjentów </a:t>
            </a: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otrzymało wsparcie w postaci warsztatów oraz specjalistycznego poradnictwa indywidulanego</a:t>
            </a:r>
            <a:r>
              <a:rPr lang="pl-P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l-PL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BCD5A3C-ACCE-31F8-2735-56F3352D2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361" y="2202965"/>
            <a:ext cx="3600747" cy="270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2598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30417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8F33E3E-154C-742C-0D24-62A55CE66BCF}"/>
              </a:ext>
            </a:extLst>
          </p:cNvPr>
          <p:cNvSpPr txBox="1"/>
          <p:nvPr/>
        </p:nvSpPr>
        <p:spPr>
          <a:xfrm>
            <a:off x="539552" y="1340768"/>
            <a:ext cx="730947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 dirty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NIE UDAŁOBY SIĘ TO </a:t>
            </a:r>
            <a:br>
              <a:rPr lang="pl-PL" sz="2800" b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</a:br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BEZ OGROMNEGO ZAANGAŻOWANIA CAŁEGO PERSONELU DDOM, SPECJALISTÓW PROWADZĄCYCH ZAJĘCIA </a:t>
            </a:r>
          </a:p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ALE I PACJENTÓW I ICH RODZIN</a:t>
            </a:r>
            <a:endParaRPr lang="pl-PL" sz="2800" b="1" dirty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algn="ctr"/>
            <a:endParaRPr lang="pl-PL" sz="2800" b="1" dirty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algn="ctr"/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BARDZO WAM WSZYSTKIM DZIĘKUJEMY ! </a:t>
            </a: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62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30417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8F33E3E-154C-742C-0D24-62A55CE66BCF}"/>
              </a:ext>
            </a:extLst>
          </p:cNvPr>
          <p:cNvSpPr txBox="1"/>
          <p:nvPr/>
        </p:nvSpPr>
        <p:spPr>
          <a:xfrm>
            <a:off x="357158" y="2204864"/>
            <a:ext cx="73094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 dirty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  <a:p>
            <a:pPr algn="ctr"/>
            <a:r>
              <a:rPr lang="pl-PL" sz="4000" b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Przypomnijmy założenia projektu…</a:t>
            </a:r>
            <a:endParaRPr lang="pl-PL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3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30417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8F33E3E-154C-742C-0D24-62A55CE66BCF}"/>
              </a:ext>
            </a:extLst>
          </p:cNvPr>
          <p:cNvSpPr txBox="1"/>
          <p:nvPr/>
        </p:nvSpPr>
        <p:spPr>
          <a:xfrm>
            <a:off x="179512" y="862617"/>
            <a:ext cx="73094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DZIŚ MIJA DOKŁADNIE ROK </a:t>
            </a:r>
            <a:b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OD CHWILI, GDY PO RAZ PIERWSZY GOŚCILIŚMY PAŃSTWA W NASZYCH PROGACH</a:t>
            </a:r>
          </a:p>
          <a:p>
            <a:pPr algn="ctr"/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l-PL" sz="2000" b="1" dirty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  <a:p>
            <a:pPr algn="ctr"/>
            <a:endParaRPr lang="pl-PL" sz="2000" b="1" dirty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algn="ctr"/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Obraz 6" descr="https://um.skarzysko.pl/images/aktualnosci/zimowiska_dekalog_rodziny/09.jpg">
            <a:extLst>
              <a:ext uri="{FF2B5EF4-FFF2-40B4-BE49-F238E27FC236}">
                <a16:creationId xmlns:a16="http://schemas.microsoft.com/office/drawing/2014/main" id="{BB80CA7C-634B-EC12-B961-CCF1BCE8F598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68703">
            <a:off x="1496359" y="3665315"/>
            <a:ext cx="696070" cy="62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Przesłano obraz">
            <a:extLst>
              <a:ext uri="{FF2B5EF4-FFF2-40B4-BE49-F238E27FC236}">
                <a16:creationId xmlns:a16="http://schemas.microsoft.com/office/drawing/2014/main" id="{E187A664-7E32-3979-03AE-A8451F72B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1980">
            <a:off x="477740" y="3347293"/>
            <a:ext cx="3193797" cy="2161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Przesłano obraz">
            <a:extLst>
              <a:ext uri="{FF2B5EF4-FFF2-40B4-BE49-F238E27FC236}">
                <a16:creationId xmlns:a16="http://schemas.microsoft.com/office/drawing/2014/main" id="{EC7FE4F5-4600-73AE-F717-F4E605E47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661">
            <a:off x="4248326" y="3087961"/>
            <a:ext cx="3349036" cy="2511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440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30417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4AA8FD3-698E-9D30-71B4-A2E1BB4FAC6D}"/>
              </a:ext>
            </a:extLst>
          </p:cNvPr>
          <p:cNvSpPr txBox="1"/>
          <p:nvPr/>
        </p:nvSpPr>
        <p:spPr>
          <a:xfrm>
            <a:off x="611560" y="1043846"/>
            <a:ext cx="7200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Samodzielny Publiczny Zakład Opieki Zdrowotnej </a:t>
            </a:r>
            <a:br>
              <a:rPr lang="pl-PL" sz="2000" b="1" dirty="0"/>
            </a:br>
            <a:r>
              <a:rPr lang="pl-PL" sz="2000" b="1" dirty="0"/>
              <a:t>„Przychodnie Miejskie”</a:t>
            </a:r>
          </a:p>
          <a:p>
            <a:pPr algn="ctr"/>
            <a:r>
              <a:rPr lang="pl-PL" sz="2000" dirty="0"/>
              <a:t>OD DNIA 1 WRZEŚNIA 2020R. </a:t>
            </a:r>
          </a:p>
          <a:p>
            <a:pPr algn="ctr"/>
            <a:r>
              <a:rPr lang="pl-PL" sz="2000" dirty="0"/>
              <a:t>ROZPOCZĄŁ REALIZACJĘ PROJEKTU </a:t>
            </a:r>
          </a:p>
          <a:p>
            <a:pPr algn="ctr"/>
            <a:endParaRPr lang="pl-PL" sz="2000" dirty="0"/>
          </a:p>
          <a:p>
            <a:pPr algn="ctr"/>
            <a:r>
              <a:rPr lang="pl-PL" sz="2000" b="1" dirty="0"/>
              <a:t>„UTWORZENIE DZIENNEGO DOMU OPIEKI MEDYCZNEJ </a:t>
            </a:r>
            <a:br>
              <a:rPr lang="pl-PL" sz="2000" b="1" dirty="0"/>
            </a:br>
            <a:r>
              <a:rPr lang="pl-PL" sz="2000" b="1" dirty="0"/>
              <a:t>W SKARŻYSKU- KAMIENNEJ” </a:t>
            </a:r>
          </a:p>
          <a:p>
            <a:pPr algn="ctr"/>
            <a:endParaRPr lang="pl-PL" sz="2000" b="1" dirty="0"/>
          </a:p>
          <a:p>
            <a:pPr algn="ctr"/>
            <a:r>
              <a:rPr lang="pl-PL" sz="2000" dirty="0"/>
              <a:t>WSPÓŁFINANSOWANEGO PRZEZ UNIĘ EUROPEJSKĄ </a:t>
            </a:r>
            <a:br>
              <a:rPr lang="pl-PL" sz="2000" dirty="0"/>
            </a:br>
            <a:r>
              <a:rPr lang="pl-PL" sz="2000" dirty="0"/>
              <a:t>W RAMACH EUROPEJSKIEGO FUNDUSZU SPOŁECZNEGO </a:t>
            </a:r>
          </a:p>
          <a:p>
            <a:pPr algn="ctr"/>
            <a:r>
              <a:rPr lang="pl-PL" sz="2000" dirty="0"/>
              <a:t>REGIONALNY PROGRAM OPERACYJNY </a:t>
            </a:r>
          </a:p>
          <a:p>
            <a:pPr algn="ctr"/>
            <a:r>
              <a:rPr lang="pl-PL" sz="2000" dirty="0"/>
              <a:t>WOJEWÓDZTWA ŚWIĘTOKRZYSKIEGO </a:t>
            </a:r>
          </a:p>
          <a:p>
            <a:pPr algn="ctr"/>
            <a:r>
              <a:rPr lang="pl-PL" sz="2000" dirty="0"/>
              <a:t>NA LATA 2014-2020 </a:t>
            </a:r>
          </a:p>
          <a:p>
            <a:pPr algn="ctr"/>
            <a:endParaRPr lang="pl-PL" sz="2000" dirty="0"/>
          </a:p>
          <a:p>
            <a:pPr algn="ctr"/>
            <a:r>
              <a:rPr lang="pl-PL" sz="2000" b="1" dirty="0"/>
              <a:t>PODDZIAŁANIE 9.2.1 </a:t>
            </a:r>
          </a:p>
          <a:p>
            <a:pPr algn="ctr"/>
            <a:r>
              <a:rPr lang="pl-PL" sz="2000" b="1" dirty="0"/>
              <a:t>ROZWÓJ WYSOKIEJ JAKOŚCI USŁUG SPOŁECZNYCH</a:t>
            </a:r>
          </a:p>
        </p:txBody>
      </p:sp>
    </p:spTree>
    <p:extLst>
      <p:ext uri="{BB962C8B-B14F-4D97-AF65-F5344CB8AC3E}">
        <p14:creationId xmlns:p14="http://schemas.microsoft.com/office/powerpoint/2010/main" val="1391787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30417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4AA8FD3-698E-9D30-71B4-A2E1BB4FAC6D}"/>
              </a:ext>
            </a:extLst>
          </p:cNvPr>
          <p:cNvSpPr txBox="1"/>
          <p:nvPr/>
        </p:nvSpPr>
        <p:spPr>
          <a:xfrm>
            <a:off x="611560" y="1052736"/>
            <a:ext cx="7200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ZAKŁADANYM CELEM PROJEKTU JEST</a:t>
            </a:r>
          </a:p>
          <a:p>
            <a:pPr algn="ctr"/>
            <a:r>
              <a:rPr lang="pl-PL" sz="2000" b="1" dirty="0"/>
              <a:t> realizacja wsparcia w zakresie usług świadczonych</a:t>
            </a:r>
          </a:p>
          <a:p>
            <a:pPr algn="ctr"/>
            <a:r>
              <a:rPr lang="pl-PL" sz="2000" b="1" dirty="0"/>
              <a:t> na rzecz 100 osób (62K i 38M) </a:t>
            </a:r>
          </a:p>
          <a:p>
            <a:pPr algn="ctr"/>
            <a:r>
              <a:rPr lang="pl-PL" sz="2000" b="1" dirty="0"/>
              <a:t>potrzebujących wsparcia w codziennym funkcjonowaniu</a:t>
            </a:r>
          </a:p>
          <a:p>
            <a:pPr algn="ctr"/>
            <a:r>
              <a:rPr lang="pl-PL" sz="2000" b="1" dirty="0"/>
              <a:t>oraz ich rodzin/opiekunów min.50 osób (36K,14M) </a:t>
            </a:r>
          </a:p>
          <a:p>
            <a:pPr algn="ctr"/>
            <a:r>
              <a:rPr lang="pl-PL" sz="2000" b="1" dirty="0"/>
              <a:t>z terenu powiatu skarżyskiego.</a:t>
            </a:r>
          </a:p>
          <a:p>
            <a:pPr algn="ctr"/>
            <a:endParaRPr lang="pl-PL" sz="2000" b="1" dirty="0"/>
          </a:p>
          <a:p>
            <a:pPr algn="ctr"/>
            <a:endParaRPr lang="pl-PL" sz="2000" b="1" dirty="0"/>
          </a:p>
          <a:p>
            <a:pPr algn="ctr"/>
            <a:r>
              <a:rPr lang="pl-PL" sz="2000" b="1" dirty="0"/>
              <a:t>Projekt </a:t>
            </a:r>
          </a:p>
          <a:p>
            <a:pPr algn="ctr"/>
            <a:r>
              <a:rPr lang="pl-PL" sz="2000" b="1" dirty="0"/>
              <a:t>„Utworzenie Dziennego Domu Opieki Medycznej </a:t>
            </a:r>
          </a:p>
          <a:p>
            <a:pPr algn="ctr"/>
            <a:r>
              <a:rPr lang="pl-PL" sz="2000" b="1" dirty="0"/>
              <a:t>w Skarżysku- Kamiennej” </a:t>
            </a:r>
            <a:br>
              <a:rPr lang="pl-PL" sz="2000" b="1" dirty="0"/>
            </a:br>
            <a:r>
              <a:rPr lang="pl-PL" sz="2000" b="1" dirty="0"/>
              <a:t>realizowany w terminie </a:t>
            </a:r>
            <a:br>
              <a:rPr lang="pl-PL" sz="2000" b="1" dirty="0"/>
            </a:br>
            <a:r>
              <a:rPr lang="pl-PL" sz="2000" b="1" dirty="0"/>
              <a:t>1 stycznia- 31 grudnia 2020r.</a:t>
            </a:r>
          </a:p>
          <a:p>
            <a:pPr algn="ctr"/>
            <a:endParaRPr lang="pl-PL" b="1" dirty="0"/>
          </a:p>
          <a:p>
            <a:pPr algn="ctr"/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794088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30417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86F8F7D-ADF2-714F-1137-127FB9715F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1944598"/>
              </p:ext>
            </p:extLst>
          </p:nvPr>
        </p:nvGraphicFramePr>
        <p:xfrm>
          <a:off x="958796" y="1373321"/>
          <a:ext cx="6493524" cy="411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66324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30417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18D7F6BF-D7F6-7AD8-87C2-A32C90C750AA}"/>
              </a:ext>
            </a:extLst>
          </p:cNvPr>
          <p:cNvGrpSpPr/>
          <p:nvPr/>
        </p:nvGrpSpPr>
        <p:grpSpPr>
          <a:xfrm>
            <a:off x="878175" y="1196752"/>
            <a:ext cx="6552728" cy="3816424"/>
            <a:chOff x="0" y="-451236"/>
            <a:chExt cx="6091618" cy="1268585"/>
          </a:xfrm>
        </p:grpSpPr>
        <p:sp>
          <p:nvSpPr>
            <p:cNvPr id="10" name="Prostokąt zaokrąglony 5">
              <a:extLst>
                <a:ext uri="{FF2B5EF4-FFF2-40B4-BE49-F238E27FC236}">
                  <a16:creationId xmlns:a16="http://schemas.microsoft.com/office/drawing/2014/main" id="{26BE4787-6166-A35F-0097-0B1B6C879768}"/>
                </a:ext>
              </a:extLst>
            </p:cNvPr>
            <p:cNvSpPr/>
            <p:nvPr/>
          </p:nvSpPr>
          <p:spPr>
            <a:xfrm>
              <a:off x="0" y="-345521"/>
              <a:ext cx="6091618" cy="116287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A5E93F09-7010-A4EC-22FB-46D8A70C9F58}"/>
                </a:ext>
              </a:extLst>
            </p:cNvPr>
            <p:cNvSpPr/>
            <p:nvPr/>
          </p:nvSpPr>
          <p:spPr>
            <a:xfrm>
              <a:off x="19910" y="-451236"/>
              <a:ext cx="6051798" cy="1248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l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844D1BD-9761-8247-F6F9-D2CC3D1CE397}"/>
              </a:ext>
            </a:extLst>
          </p:cNvPr>
          <p:cNvSpPr txBox="1"/>
          <p:nvPr/>
        </p:nvSpPr>
        <p:spPr>
          <a:xfrm>
            <a:off x="1029077" y="1785126"/>
            <a:ext cx="6401826" cy="2498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Czym jest Dzienny Dom Opieki Medycznej (DDOM)?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To forma kompleksowej opieki i rehabilitacji skierowanej do osób wymagających wsparcia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 codziennym funkcjonowaniu. Zapewniamy opiekę medyczną w warunkach zbliżonych do domowych. </a:t>
            </a:r>
          </a:p>
        </p:txBody>
      </p:sp>
    </p:spTree>
    <p:extLst>
      <p:ext uri="{BB962C8B-B14F-4D97-AF65-F5344CB8AC3E}">
        <p14:creationId xmlns:p14="http://schemas.microsoft.com/office/powerpoint/2010/main" val="3741122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30417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A9064AED-BBFE-90BA-CACC-41396F3BB7C7}"/>
              </a:ext>
            </a:extLst>
          </p:cNvPr>
          <p:cNvGrpSpPr/>
          <p:nvPr/>
        </p:nvGrpSpPr>
        <p:grpSpPr>
          <a:xfrm>
            <a:off x="645057" y="1106742"/>
            <a:ext cx="6927299" cy="4644516"/>
            <a:chOff x="0" y="-451236"/>
            <a:chExt cx="6091618" cy="1268585"/>
          </a:xfrm>
        </p:grpSpPr>
        <p:sp>
          <p:nvSpPr>
            <p:cNvPr id="15" name="Prostokąt zaokrąglony 5">
              <a:extLst>
                <a:ext uri="{FF2B5EF4-FFF2-40B4-BE49-F238E27FC236}">
                  <a16:creationId xmlns:a16="http://schemas.microsoft.com/office/drawing/2014/main" id="{BA23AC66-8579-9F1D-D86D-8439DA808340}"/>
                </a:ext>
              </a:extLst>
            </p:cNvPr>
            <p:cNvSpPr/>
            <p:nvPr/>
          </p:nvSpPr>
          <p:spPr>
            <a:xfrm>
              <a:off x="0" y="-345521"/>
              <a:ext cx="6091618" cy="116287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35629EF3-7BA5-CFED-621A-608661F3FF03}"/>
                </a:ext>
              </a:extLst>
            </p:cNvPr>
            <p:cNvSpPr/>
            <p:nvPr/>
          </p:nvSpPr>
          <p:spPr>
            <a:xfrm>
              <a:off x="19910" y="-451236"/>
              <a:ext cx="6051798" cy="1248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kern="1200" dirty="0"/>
            </a:p>
          </p:txBody>
        </p: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BB1FFC1-2614-D932-C8DB-38FA049FDB67}"/>
              </a:ext>
            </a:extLst>
          </p:cNvPr>
          <p:cNvSpPr txBox="1"/>
          <p:nvPr/>
        </p:nvSpPr>
        <p:spPr>
          <a:xfrm>
            <a:off x="899592" y="1844824"/>
            <a:ext cx="6927299" cy="2881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Kogo możemy objąć wsparciem?</a:t>
            </a:r>
          </a:p>
          <a:p>
            <a:endParaRPr lang="pl-PL" sz="2000" b="1" dirty="0"/>
          </a:p>
          <a:p>
            <a:r>
              <a:rPr lang="pl-PL" sz="2000" dirty="0"/>
              <a:t>DDOM stworzony został z myślą o pacjentach wymagających, ze względu na stan zdrowia, </a:t>
            </a:r>
            <a:br>
              <a:rPr lang="pl-PL" sz="2000" dirty="0"/>
            </a:br>
            <a:r>
              <a:rPr lang="pl-PL" sz="2000" dirty="0"/>
              <a:t>świadczeń pielęgnacyjnych, opiekuńczych </a:t>
            </a:r>
            <a:br>
              <a:rPr lang="pl-PL" sz="2000" dirty="0"/>
            </a:br>
            <a:r>
              <a:rPr lang="pl-PL" sz="2000" dirty="0"/>
              <a:t>i rehabilitacyjnych oraz kontynuacji leczenia, </a:t>
            </a:r>
          </a:p>
          <a:p>
            <a:r>
              <a:rPr lang="pl-PL" sz="2000" dirty="0"/>
              <a:t>a niewymagających hospitalizacji w oddziale szpitalnym, którzy w ocenie skalą poziomu samodzielności </a:t>
            </a:r>
            <a:br>
              <a:rPr lang="pl-PL" sz="2000" dirty="0"/>
            </a:br>
            <a:r>
              <a:rPr lang="pl-PL" sz="2000" dirty="0"/>
              <a:t>(skala </a:t>
            </a:r>
            <a:r>
              <a:rPr lang="pl-PL" sz="2000" dirty="0" err="1"/>
              <a:t>Barthel</a:t>
            </a:r>
            <a:r>
              <a:rPr lang="pl-PL" sz="2000" dirty="0"/>
              <a:t>) otrzymali 40-65 punktów.</a:t>
            </a:r>
          </a:p>
        </p:txBody>
      </p:sp>
    </p:spTree>
    <p:extLst>
      <p:ext uri="{BB962C8B-B14F-4D97-AF65-F5344CB8AC3E}">
        <p14:creationId xmlns:p14="http://schemas.microsoft.com/office/powerpoint/2010/main" val="504414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30417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A9064AED-BBFE-90BA-CACC-41396F3BB7C7}"/>
              </a:ext>
            </a:extLst>
          </p:cNvPr>
          <p:cNvGrpSpPr/>
          <p:nvPr/>
        </p:nvGrpSpPr>
        <p:grpSpPr>
          <a:xfrm>
            <a:off x="645057" y="1106742"/>
            <a:ext cx="6927299" cy="4644516"/>
            <a:chOff x="0" y="-451236"/>
            <a:chExt cx="6091618" cy="1268585"/>
          </a:xfrm>
        </p:grpSpPr>
        <p:sp>
          <p:nvSpPr>
            <p:cNvPr id="15" name="Prostokąt zaokrąglony 5">
              <a:extLst>
                <a:ext uri="{FF2B5EF4-FFF2-40B4-BE49-F238E27FC236}">
                  <a16:creationId xmlns:a16="http://schemas.microsoft.com/office/drawing/2014/main" id="{BA23AC66-8579-9F1D-D86D-8439DA808340}"/>
                </a:ext>
              </a:extLst>
            </p:cNvPr>
            <p:cNvSpPr/>
            <p:nvPr/>
          </p:nvSpPr>
          <p:spPr>
            <a:xfrm>
              <a:off x="0" y="-345521"/>
              <a:ext cx="6091618" cy="116287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35629EF3-7BA5-CFED-621A-608661F3FF03}"/>
                </a:ext>
              </a:extLst>
            </p:cNvPr>
            <p:cNvSpPr/>
            <p:nvPr/>
          </p:nvSpPr>
          <p:spPr>
            <a:xfrm>
              <a:off x="19910" y="-451236"/>
              <a:ext cx="6051798" cy="1248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kern="1200" dirty="0"/>
            </a:p>
          </p:txBody>
        </p: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BB1FFC1-2614-D932-C8DB-38FA049FDB67}"/>
              </a:ext>
            </a:extLst>
          </p:cNvPr>
          <p:cNvSpPr txBox="1"/>
          <p:nvPr/>
        </p:nvSpPr>
        <p:spPr>
          <a:xfrm>
            <a:off x="899592" y="1844824"/>
            <a:ext cx="6927299" cy="2546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635" marR="561975" algn="just">
              <a:lnSpc>
                <a:spcPct val="115000"/>
              </a:lnSpc>
              <a:spcAft>
                <a:spcPts val="1000"/>
              </a:spcAft>
              <a:tabLst>
                <a:tab pos="5172075" algn="l"/>
                <a:tab pos="6868160" algn="l"/>
              </a:tabLst>
            </a:pPr>
            <a:r>
              <a:rPr lang="pl-PL" sz="2000" b="1" dirty="0">
                <a:effectLst/>
                <a:latin typeface="+mj-lt"/>
                <a:ea typeface="Calibri" panose="020F0502020204030204" pitchFamily="34" charset="0"/>
                <a:cs typeface="David" panose="020E0502060401010101" pitchFamily="34" charset="-79"/>
              </a:rPr>
              <a:t>Jak długo trwa pobyt w DDOM?</a:t>
            </a:r>
            <a:endParaRPr lang="pl-PL" sz="2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635" marR="561975" algn="just">
              <a:lnSpc>
                <a:spcPct val="115000"/>
              </a:lnSpc>
              <a:spcAft>
                <a:spcPts val="1000"/>
              </a:spcAft>
              <a:tabLst>
                <a:tab pos="5172075" algn="l"/>
                <a:tab pos="6868160" algn="l"/>
                <a:tab pos="6887210" algn="l"/>
              </a:tabLst>
            </a:pPr>
            <a:r>
              <a:rPr lang="pl-P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Czas trwania pobytu ustalany jest indywidualnie przez zespół terapeutyczny. </a:t>
            </a:r>
          </a:p>
          <a:p>
            <a:pPr marL="381635" marR="561975" algn="just">
              <a:lnSpc>
                <a:spcPct val="115000"/>
              </a:lnSpc>
              <a:spcAft>
                <a:spcPts val="1000"/>
              </a:spcAft>
              <a:tabLst>
                <a:tab pos="5172075" algn="l"/>
                <a:tab pos="6868160" algn="l"/>
                <a:tab pos="6887210" algn="l"/>
              </a:tabLst>
            </a:pPr>
            <a:r>
              <a:rPr lang="pl-P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Nie może być krótszy niż 30 dni roboczych </a:t>
            </a:r>
            <a:br>
              <a:rPr lang="pl-P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dłuższy niż 120 dni roboczych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81635" marR="561975" algn="just">
              <a:lnSpc>
                <a:spcPct val="115000"/>
              </a:lnSpc>
              <a:spcAft>
                <a:spcPts val="1000"/>
              </a:spcAft>
              <a:tabLst>
                <a:tab pos="5172075" algn="l"/>
                <a:tab pos="6868160" algn="l"/>
                <a:tab pos="6887210" algn="l"/>
              </a:tabLs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63020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30417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A9064AED-BBFE-90BA-CACC-41396F3BB7C7}"/>
              </a:ext>
            </a:extLst>
          </p:cNvPr>
          <p:cNvGrpSpPr/>
          <p:nvPr/>
        </p:nvGrpSpPr>
        <p:grpSpPr>
          <a:xfrm>
            <a:off x="683568" y="423520"/>
            <a:ext cx="6768752" cy="5419544"/>
            <a:chOff x="0" y="-451236"/>
            <a:chExt cx="6091618" cy="1268585"/>
          </a:xfrm>
        </p:grpSpPr>
        <p:sp>
          <p:nvSpPr>
            <p:cNvPr id="15" name="Prostokąt zaokrąglony 5">
              <a:extLst>
                <a:ext uri="{FF2B5EF4-FFF2-40B4-BE49-F238E27FC236}">
                  <a16:creationId xmlns:a16="http://schemas.microsoft.com/office/drawing/2014/main" id="{BA23AC66-8579-9F1D-D86D-8439DA808340}"/>
                </a:ext>
              </a:extLst>
            </p:cNvPr>
            <p:cNvSpPr/>
            <p:nvPr/>
          </p:nvSpPr>
          <p:spPr>
            <a:xfrm>
              <a:off x="0" y="-345521"/>
              <a:ext cx="6091618" cy="116287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35629EF3-7BA5-CFED-621A-608661F3FF03}"/>
                </a:ext>
              </a:extLst>
            </p:cNvPr>
            <p:cNvSpPr/>
            <p:nvPr/>
          </p:nvSpPr>
          <p:spPr>
            <a:xfrm>
              <a:off x="19910" y="-451236"/>
              <a:ext cx="6051798" cy="1248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kern="1200" dirty="0"/>
            </a:p>
          </p:txBody>
        </p: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BB1FFC1-2614-D932-C8DB-38FA049FDB67}"/>
              </a:ext>
            </a:extLst>
          </p:cNvPr>
          <p:cNvSpPr txBox="1"/>
          <p:nvPr/>
        </p:nvSpPr>
        <p:spPr>
          <a:xfrm>
            <a:off x="1052849" y="1014937"/>
            <a:ext cx="6001947" cy="5074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635" marR="561975" algn="just">
              <a:lnSpc>
                <a:spcPct val="115000"/>
              </a:lnSpc>
              <a:spcAft>
                <a:spcPts val="1000"/>
              </a:spcAft>
              <a:tabLst>
                <a:tab pos="5172075" algn="l"/>
                <a:tab pos="6868160" algn="l"/>
              </a:tabLst>
            </a:pPr>
            <a:r>
              <a:rPr lang="pl-PL" sz="1800" b="1" dirty="0">
                <a:effectLst/>
                <a:latin typeface="+mj-lt"/>
                <a:ea typeface="Calibri" panose="020F0502020204030204" pitchFamily="34" charset="0"/>
                <a:cs typeface="David" panose="020E0502060401010101" pitchFamily="34" charset="-79"/>
              </a:rPr>
              <a:t>Jakiego rodzaju wsparcie oferuje DDOM?</a:t>
            </a:r>
            <a:endParaRPr lang="pl-PL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635" marR="561975">
              <a:lnSpc>
                <a:spcPct val="115000"/>
              </a:lnSpc>
              <a:spcAft>
                <a:spcPts val="1000"/>
              </a:spcAft>
            </a:pPr>
            <a:endParaRPr lang="pl-PL" sz="105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635" marR="561975"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Do podstawowych kategorii świadczeń należą: </a:t>
            </a:r>
            <a:endParaRPr lang="pl-PL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561975" lvl="0" indent="-342900">
              <a:lnSpc>
                <a:spcPct val="115000"/>
              </a:lnSpc>
              <a:spcAft>
                <a:spcPts val="775"/>
              </a:spcAft>
              <a:buFont typeface="Wingdings" panose="05000000000000000000" pitchFamily="2" charset="2"/>
              <a:buChar char=""/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opieka pielęgniarska, w tym edukacja pacjenta dotycząca samoopieki i </a:t>
            </a:r>
            <a:r>
              <a:rPr lang="pl-PL" sz="1800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samopielęgnacji</a:t>
            </a: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pl-PL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561975" lvl="0" indent="-342900">
              <a:lnSpc>
                <a:spcPct val="115000"/>
              </a:lnSpc>
              <a:spcAft>
                <a:spcPts val="775"/>
              </a:spcAft>
              <a:buFont typeface="Wingdings" panose="05000000000000000000" pitchFamily="2" charset="2"/>
              <a:buChar char=""/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doradztwo w doborze odpowiednich wyrobów medycznych;</a:t>
            </a:r>
            <a:endParaRPr lang="pl-PL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561975" lvl="0" indent="-342900">
              <a:lnSpc>
                <a:spcPct val="115000"/>
              </a:lnSpc>
              <a:spcAft>
                <a:spcPts val="775"/>
              </a:spcAft>
              <a:buFont typeface="Wingdings" panose="05000000000000000000" pitchFamily="2" charset="2"/>
              <a:buChar char=""/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usprawnianie ruchowe; </a:t>
            </a:r>
            <a:endParaRPr lang="pl-PL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561975" lvl="0" indent="-342900">
              <a:lnSpc>
                <a:spcPct val="115000"/>
              </a:lnSpc>
              <a:spcAft>
                <a:spcPts val="775"/>
              </a:spcAft>
              <a:buFont typeface="Wingdings" panose="05000000000000000000" pitchFamily="2" charset="2"/>
              <a:buChar char=""/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stymulacja procesów poznawczych; </a:t>
            </a:r>
            <a:endParaRPr lang="pl-PL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561975" lvl="0" indent="-342900">
              <a:lnSpc>
                <a:spcPct val="115000"/>
              </a:lnSpc>
              <a:spcAft>
                <a:spcPts val="775"/>
              </a:spcAft>
              <a:buFont typeface="Wingdings" panose="05000000000000000000" pitchFamily="2" charset="2"/>
              <a:buChar char=""/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terapia zajęciowa; </a:t>
            </a:r>
          </a:p>
          <a:p>
            <a:pPr marL="342900" marR="561975" indent="-342900">
              <a:lnSpc>
                <a:spcPct val="115000"/>
              </a:lnSpc>
              <a:spcAft>
                <a:spcPts val="775"/>
              </a:spcAft>
              <a:buFont typeface="Wingdings" panose="05000000000000000000" pitchFamily="2" charset="2"/>
              <a:buChar char=""/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przygotowanie rodziny/ opiekunów pacjenta do kontynuacji opieki.</a:t>
            </a:r>
            <a:endParaRPr lang="pl-PL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561975" lvl="0" indent="-342900">
              <a:lnSpc>
                <a:spcPct val="115000"/>
              </a:lnSpc>
              <a:spcAft>
                <a:spcPts val="775"/>
              </a:spcAft>
              <a:buFont typeface="Wingdings" panose="05000000000000000000" pitchFamily="2" charset="2"/>
              <a:buChar char=""/>
            </a:pPr>
            <a:endParaRPr lang="pl-PL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058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96335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A9064AED-BBFE-90BA-CACC-41396F3BB7C7}"/>
              </a:ext>
            </a:extLst>
          </p:cNvPr>
          <p:cNvGrpSpPr/>
          <p:nvPr/>
        </p:nvGrpSpPr>
        <p:grpSpPr>
          <a:xfrm>
            <a:off x="732939" y="764704"/>
            <a:ext cx="6624736" cy="3941584"/>
            <a:chOff x="0" y="-451236"/>
            <a:chExt cx="6091618" cy="1268585"/>
          </a:xfrm>
        </p:grpSpPr>
        <p:sp>
          <p:nvSpPr>
            <p:cNvPr id="15" name="Prostokąt zaokrąglony 5">
              <a:extLst>
                <a:ext uri="{FF2B5EF4-FFF2-40B4-BE49-F238E27FC236}">
                  <a16:creationId xmlns:a16="http://schemas.microsoft.com/office/drawing/2014/main" id="{BA23AC66-8579-9F1D-D86D-8439DA808340}"/>
                </a:ext>
              </a:extLst>
            </p:cNvPr>
            <p:cNvSpPr/>
            <p:nvPr/>
          </p:nvSpPr>
          <p:spPr>
            <a:xfrm>
              <a:off x="0" y="-345521"/>
              <a:ext cx="6091618" cy="116287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35629EF3-7BA5-CFED-621A-608661F3FF03}"/>
                </a:ext>
              </a:extLst>
            </p:cNvPr>
            <p:cNvSpPr/>
            <p:nvPr/>
          </p:nvSpPr>
          <p:spPr>
            <a:xfrm>
              <a:off x="19910" y="-451236"/>
              <a:ext cx="6051798" cy="1248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kern="1200" dirty="0"/>
            </a:p>
          </p:txBody>
        </p: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BB1FFC1-2614-D932-C8DB-38FA049FDB67}"/>
              </a:ext>
            </a:extLst>
          </p:cNvPr>
          <p:cNvSpPr txBox="1"/>
          <p:nvPr/>
        </p:nvSpPr>
        <p:spPr>
          <a:xfrm>
            <a:off x="904211" y="1100548"/>
            <a:ext cx="6183448" cy="2874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635" marR="561975" algn="just">
              <a:lnSpc>
                <a:spcPct val="115000"/>
              </a:lnSpc>
              <a:spcAft>
                <a:spcPts val="1000"/>
              </a:spcAft>
              <a:tabLst>
                <a:tab pos="5172075" algn="l"/>
                <a:tab pos="6868160" algn="l"/>
              </a:tabLst>
            </a:pPr>
            <a:endParaRPr lang="pl-PL" sz="1800" b="1" dirty="0">
              <a:effectLst/>
              <a:latin typeface="+mj-lt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81635" marR="561975" algn="just">
              <a:lnSpc>
                <a:spcPct val="115000"/>
              </a:lnSpc>
              <a:spcAft>
                <a:spcPts val="1000"/>
              </a:spcAft>
              <a:tabLst>
                <a:tab pos="5172075" algn="l"/>
                <a:tab pos="6868160" algn="l"/>
              </a:tabLst>
            </a:pPr>
            <a:r>
              <a:rPr lang="pl-PL" sz="1800" b="1" dirty="0">
                <a:effectLst/>
                <a:latin typeface="+mj-lt"/>
                <a:ea typeface="Calibri" panose="020F0502020204030204" pitchFamily="34" charset="0"/>
                <a:cs typeface="David" panose="020E0502060401010101" pitchFamily="34" charset="-79"/>
              </a:rPr>
              <a:t>Jakiego rodzaju wsparcie oferuje DDOM?- cd.</a:t>
            </a:r>
            <a:endParaRPr lang="pl-PL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l-PL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 razie pilnej potrzeby i w zależności </a:t>
            </a:r>
            <a:br>
              <a:rPr lang="pl-PL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od wskazania medycznego zapewniamy </a:t>
            </a:r>
            <a:br>
              <a:rPr lang="pl-PL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niezbędne badania diagnostyczne </a:t>
            </a:r>
            <a:br>
              <a:rPr lang="pl-PL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oraz specjalistyczne konsultacje lekarskie.</a:t>
            </a:r>
            <a:endParaRPr lang="pl-PL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170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96335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A9064AED-BBFE-90BA-CACC-41396F3BB7C7}"/>
              </a:ext>
            </a:extLst>
          </p:cNvPr>
          <p:cNvGrpSpPr/>
          <p:nvPr/>
        </p:nvGrpSpPr>
        <p:grpSpPr>
          <a:xfrm>
            <a:off x="672424" y="750638"/>
            <a:ext cx="7179097" cy="5294151"/>
            <a:chOff x="0" y="-451236"/>
            <a:chExt cx="6091618" cy="1268585"/>
          </a:xfrm>
        </p:grpSpPr>
        <p:sp>
          <p:nvSpPr>
            <p:cNvPr id="15" name="Prostokąt zaokrąglony 5">
              <a:extLst>
                <a:ext uri="{FF2B5EF4-FFF2-40B4-BE49-F238E27FC236}">
                  <a16:creationId xmlns:a16="http://schemas.microsoft.com/office/drawing/2014/main" id="{BA23AC66-8579-9F1D-D86D-8439DA808340}"/>
                </a:ext>
              </a:extLst>
            </p:cNvPr>
            <p:cNvSpPr/>
            <p:nvPr/>
          </p:nvSpPr>
          <p:spPr>
            <a:xfrm>
              <a:off x="0" y="-345521"/>
              <a:ext cx="6091618" cy="116287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35629EF3-7BA5-CFED-621A-608661F3FF03}"/>
                </a:ext>
              </a:extLst>
            </p:cNvPr>
            <p:cNvSpPr/>
            <p:nvPr/>
          </p:nvSpPr>
          <p:spPr>
            <a:xfrm>
              <a:off x="19910" y="-451236"/>
              <a:ext cx="6051798" cy="1248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kern="1200" dirty="0"/>
            </a:p>
          </p:txBody>
        </p: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BB1FFC1-2614-D932-C8DB-38FA049FDB67}"/>
              </a:ext>
            </a:extLst>
          </p:cNvPr>
          <p:cNvSpPr txBox="1"/>
          <p:nvPr/>
        </p:nvSpPr>
        <p:spPr>
          <a:xfrm>
            <a:off x="755576" y="1322103"/>
            <a:ext cx="7012794" cy="5259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l-PL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 CHWILI OBECNEJ POBYT </a:t>
            </a:r>
            <a:br>
              <a:rPr lang="pl-PL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 DZIENNYM DOMU OPIEKI MEDYCZNEJ-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korzystanie ze świadczeń zdrowotnych oraz innych świadczonych w DDOM usług (wyżywienie, transport)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pl-PL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 BEZPŁATNY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całkowity koszt uczestnictwa dla pacjentów i osób z ich otoczenia </a:t>
            </a:r>
            <a:br>
              <a:rPr lang="pl-PL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pokrywany jest ze środków projektu</a:t>
            </a:r>
            <a:br>
              <a:rPr lang="pl-PL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„Utworzenie Dziennego Domu Opieki Medycznej </a:t>
            </a:r>
            <a:b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w Skarżysku- Kamiennej”</a:t>
            </a:r>
            <a:b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współfinansowanego przez Unię Europejską w ramach Europejskiego Funduszu Społecznego </a:t>
            </a:r>
            <a:br>
              <a:rPr kumimoji="0" 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56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96335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710A4A0-7A5E-53FD-C32F-F62271B81AD8}"/>
              </a:ext>
            </a:extLst>
          </p:cNvPr>
          <p:cNvSpPr txBox="1"/>
          <p:nvPr/>
        </p:nvSpPr>
        <p:spPr>
          <a:xfrm>
            <a:off x="683568" y="672446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W RAMACH PROJEKTU ZREALIZOWANE ZOSTAŁY NASTĘPUJĄCE DZIAŁANIA: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F8FDA40-A224-25A2-3105-9627CED7EA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2667620"/>
              </p:ext>
            </p:extLst>
          </p:nvPr>
        </p:nvGraphicFramePr>
        <p:xfrm>
          <a:off x="683568" y="1380333"/>
          <a:ext cx="7992888" cy="4568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3083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30417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8F33E3E-154C-742C-0D24-62A55CE66BCF}"/>
              </a:ext>
            </a:extLst>
          </p:cNvPr>
          <p:cNvSpPr txBox="1"/>
          <p:nvPr/>
        </p:nvSpPr>
        <p:spPr>
          <a:xfrm>
            <a:off x="467544" y="1524391"/>
            <a:ext cx="730947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To był dla nas bardzo ważny rok, obfitujący w ważne wydarzenia..</a:t>
            </a:r>
          </a:p>
          <a:p>
            <a:pPr algn="ctr"/>
            <a:endParaRPr lang="pl-PL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WIERZYMY, ŻE CHOĆ PRZYSZŁO NAM GO REALIZOWAĆ </a:t>
            </a:r>
            <a:br>
              <a:rPr lang="pl-PL" sz="2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W BARDZO TRUDNYCH WARUNKACH </a:t>
            </a:r>
          </a:p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ZWIĄZANYCH Z PANDEMIĄ COVID-19, </a:t>
            </a:r>
          </a:p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TO JEDNAK JEGO POZYTYWNE EFEKTY, </a:t>
            </a:r>
          </a:p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KTÓRE MY I NASI PACJENCI JUŻ DOSTRZEGAJĄ,</a:t>
            </a:r>
          </a:p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ZAOWOCUJĄ NA PRZYSZŁOŚĆ </a:t>
            </a: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</a:t>
            </a:r>
          </a:p>
          <a:p>
            <a:pPr algn="ctr"/>
            <a:endParaRPr lang="pl-PL" sz="2000" b="1" dirty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  <a:p>
            <a:pPr algn="ctr"/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718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96335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6C7FF9AD-236A-8290-20DD-88A52C24EE77}"/>
              </a:ext>
            </a:extLst>
          </p:cNvPr>
          <p:cNvGrpSpPr/>
          <p:nvPr/>
        </p:nvGrpSpPr>
        <p:grpSpPr>
          <a:xfrm>
            <a:off x="732939" y="764704"/>
            <a:ext cx="6624736" cy="3941584"/>
            <a:chOff x="0" y="-451236"/>
            <a:chExt cx="6091618" cy="1268585"/>
          </a:xfrm>
        </p:grpSpPr>
        <p:sp>
          <p:nvSpPr>
            <p:cNvPr id="9" name="Prostokąt zaokrąglony 5">
              <a:extLst>
                <a:ext uri="{FF2B5EF4-FFF2-40B4-BE49-F238E27FC236}">
                  <a16:creationId xmlns:a16="http://schemas.microsoft.com/office/drawing/2014/main" id="{09F2B15E-C232-01F3-43E1-9AA3A35051CE}"/>
                </a:ext>
              </a:extLst>
            </p:cNvPr>
            <p:cNvSpPr/>
            <p:nvPr/>
          </p:nvSpPr>
          <p:spPr>
            <a:xfrm>
              <a:off x="0" y="-345521"/>
              <a:ext cx="6091618" cy="116287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8E72F7A-208D-DAD7-E4D8-54AECAF287D5}"/>
                </a:ext>
              </a:extLst>
            </p:cNvPr>
            <p:cNvSpPr/>
            <p:nvPr/>
          </p:nvSpPr>
          <p:spPr>
            <a:xfrm>
              <a:off x="19910" y="-451236"/>
              <a:ext cx="6051798" cy="1248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kern="1200" dirty="0"/>
            </a:p>
          </p:txBody>
        </p: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D5571F6-1370-48DB-95CB-7DC35DBFDE25}"/>
              </a:ext>
            </a:extLst>
          </p:cNvPr>
          <p:cNvSpPr txBox="1"/>
          <p:nvPr/>
        </p:nvSpPr>
        <p:spPr>
          <a:xfrm>
            <a:off x="918910" y="1345459"/>
            <a:ext cx="6245377" cy="3317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PRÓBA NAWIĄZANIA LOKALNEJ WSPÓŁPRACY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między instytucjami/organizacjami, </a:t>
            </a:r>
            <a:br>
              <a:rPr lang="pl-P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środowiskami osób zależnych tak, </a:t>
            </a:r>
            <a:br>
              <a:rPr lang="pl-P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by w efekcie doprowadzić do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STWORZENIA LOKALNYCH STANDARDÓW OPIEKI NAD OSOBĄ ZALEŻNĄ.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Planowane jest opracowanie i wydanie informatora dla pacjentów/tek i ich opiekunów.</a:t>
            </a:r>
            <a:endParaRPr lang="pl-PL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445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96335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6C7FF9AD-236A-8290-20DD-88A52C24EE77}"/>
              </a:ext>
            </a:extLst>
          </p:cNvPr>
          <p:cNvGrpSpPr/>
          <p:nvPr/>
        </p:nvGrpSpPr>
        <p:grpSpPr>
          <a:xfrm>
            <a:off x="755576" y="765649"/>
            <a:ext cx="6840760" cy="4724462"/>
            <a:chOff x="0" y="-451236"/>
            <a:chExt cx="6091618" cy="1268585"/>
          </a:xfrm>
        </p:grpSpPr>
        <p:sp>
          <p:nvSpPr>
            <p:cNvPr id="9" name="Prostokąt zaokrąglony 5">
              <a:extLst>
                <a:ext uri="{FF2B5EF4-FFF2-40B4-BE49-F238E27FC236}">
                  <a16:creationId xmlns:a16="http://schemas.microsoft.com/office/drawing/2014/main" id="{09F2B15E-C232-01F3-43E1-9AA3A35051CE}"/>
                </a:ext>
              </a:extLst>
            </p:cNvPr>
            <p:cNvSpPr/>
            <p:nvPr/>
          </p:nvSpPr>
          <p:spPr>
            <a:xfrm>
              <a:off x="0" y="-345521"/>
              <a:ext cx="6091618" cy="116287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8E72F7A-208D-DAD7-E4D8-54AECAF287D5}"/>
                </a:ext>
              </a:extLst>
            </p:cNvPr>
            <p:cNvSpPr/>
            <p:nvPr/>
          </p:nvSpPr>
          <p:spPr>
            <a:xfrm>
              <a:off x="19910" y="-451236"/>
              <a:ext cx="6051798" cy="1248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kern="1200" dirty="0"/>
            </a:p>
          </p:txBody>
        </p: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D5571F6-1370-48DB-95CB-7DC35DBFDE25}"/>
              </a:ext>
            </a:extLst>
          </p:cNvPr>
          <p:cNvSpPr txBox="1"/>
          <p:nvPr/>
        </p:nvSpPr>
        <p:spPr>
          <a:xfrm>
            <a:off x="922617" y="1367889"/>
            <a:ext cx="6581431" cy="417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BEZ PAŃSTWA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 SIĘ PO PROSTU NIE MOŻE UDAĆ </a:t>
            </a:r>
            <a:r>
              <a:rPr lang="pl-PL" sz="2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Prosimy zatem o współpracę.</a:t>
            </a:r>
          </a:p>
          <a:p>
            <a:pPr algn="ctr"/>
            <a:r>
              <a:rPr lang="pl-PL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Tylko połączenie </a:t>
            </a:r>
            <a:r>
              <a:rPr lang="pl-PL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naszych wspólnych sił, potencjałów, możliwości </a:t>
            </a:r>
            <a:r>
              <a:rPr lang="pl-PL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sprawi, że </a:t>
            </a:r>
            <a:r>
              <a:rPr lang="pl-PL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wspólnie  </a:t>
            </a:r>
          </a:p>
          <a:p>
            <a:pPr algn="ctr"/>
            <a:r>
              <a:rPr lang="pl-PL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stworzymy k</a:t>
            </a:r>
            <a:r>
              <a:rPr lang="pl-PL" i="0" u="none" strike="noStrike" baseline="0" dirty="0">
                <a:latin typeface="+mj-lt"/>
              </a:rPr>
              <a:t>ompendium wiedzy "</a:t>
            </a:r>
            <a:r>
              <a:rPr lang="pl-PL" i="0" u="none" strike="noStrike" baseline="0" dirty="0" err="1">
                <a:latin typeface="+mj-lt"/>
              </a:rPr>
              <a:t>know</a:t>
            </a:r>
            <a:r>
              <a:rPr lang="pl-PL" dirty="0">
                <a:latin typeface="+mj-lt"/>
              </a:rPr>
              <a:t> </a:t>
            </a:r>
            <a:r>
              <a:rPr lang="pl-PL" i="0" u="none" strike="noStrike" baseline="0" dirty="0" err="1">
                <a:latin typeface="+mj-lt"/>
              </a:rPr>
              <a:t>how</a:t>
            </a:r>
            <a:r>
              <a:rPr lang="pl-PL" i="0" u="none" strike="noStrike" baseline="0" dirty="0">
                <a:latin typeface="+mj-lt"/>
              </a:rPr>
              <a:t>", </a:t>
            </a:r>
          </a:p>
          <a:p>
            <a:pPr algn="ctr"/>
            <a:r>
              <a:rPr lang="pl-PL" i="0" u="none" strike="noStrike" baseline="0" dirty="0">
                <a:latin typeface="+mj-lt"/>
              </a:rPr>
              <a:t>napisane przystępnym językiem,</a:t>
            </a:r>
          </a:p>
          <a:p>
            <a:pPr algn="ctr"/>
            <a:r>
              <a:rPr lang="pl-PL" i="0" u="none" strike="noStrike" baseline="0" dirty="0">
                <a:latin typeface="+mj-lt"/>
              </a:rPr>
              <a:t> mogących wesprzeć mieszkańców naszego powiatu</a:t>
            </a:r>
          </a:p>
          <a:p>
            <a:pPr algn="ctr"/>
            <a:r>
              <a:rPr lang="pl-PL" i="0" u="none" strike="noStrike" baseline="0" dirty="0">
                <a:latin typeface="+mj-lt"/>
              </a:rPr>
              <a:t>w trudzie opieki nad osobą zależną, </a:t>
            </a:r>
          </a:p>
          <a:p>
            <a:pPr algn="ctr"/>
            <a:r>
              <a:rPr lang="pl-PL" i="0" u="none" strike="noStrike" baseline="0" dirty="0">
                <a:latin typeface="+mj-lt"/>
              </a:rPr>
              <a:t>a samej osobie zależnej dać szanse na utrzymanie </a:t>
            </a:r>
          </a:p>
          <a:p>
            <a:pPr algn="ctr"/>
            <a:r>
              <a:rPr lang="pl-PL" i="0" u="none" strike="noStrike" baseline="0" dirty="0">
                <a:latin typeface="+mj-lt"/>
              </a:rPr>
              <a:t>możliwie jak najwyższej jakości życia i zdrowia.</a:t>
            </a:r>
            <a:endParaRPr lang="pl-PL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774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96335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436B869-C16C-C5DD-8FB2-DE55A6526ABB}"/>
              </a:ext>
            </a:extLst>
          </p:cNvPr>
          <p:cNvSpPr txBox="1"/>
          <p:nvPr/>
        </p:nvSpPr>
        <p:spPr>
          <a:xfrm>
            <a:off x="971600" y="836712"/>
            <a:ext cx="676875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b="1" i="0" dirty="0">
                <a:solidFill>
                  <a:srgbClr val="000000"/>
                </a:solidFill>
                <a:effectLst/>
                <a:latin typeface="+mj-lt"/>
              </a:rPr>
              <a:t>PRZYPOMINAMY, ŻE W DALSZYM CIĄGU </a:t>
            </a:r>
          </a:p>
          <a:p>
            <a:pPr algn="l"/>
            <a:r>
              <a:rPr lang="pl-PL" b="1" i="0" dirty="0">
                <a:solidFill>
                  <a:srgbClr val="000000"/>
                </a:solidFill>
                <a:effectLst/>
                <a:latin typeface="+mj-lt"/>
              </a:rPr>
              <a:t>PROWADZONA JEST REKRUTACJA DO PROJEKTU. </a:t>
            </a:r>
          </a:p>
          <a:p>
            <a:pPr algn="l"/>
            <a:endParaRPr lang="pl-PL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pl-PL" b="1" i="0" dirty="0">
                <a:solidFill>
                  <a:srgbClr val="000000"/>
                </a:solidFill>
                <a:effectLst/>
                <a:latin typeface="+mj-lt"/>
              </a:rPr>
              <a:t>Wszystkie osoby zainteresowane udziałem </a:t>
            </a:r>
            <a:br>
              <a:rPr lang="pl-PL" b="1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pl-PL" b="1" i="0" dirty="0">
                <a:solidFill>
                  <a:srgbClr val="000000"/>
                </a:solidFill>
                <a:effectLst/>
                <a:latin typeface="+mj-lt"/>
              </a:rPr>
              <a:t>zapraszamy do kontaktu. </a:t>
            </a:r>
          </a:p>
          <a:p>
            <a:pPr algn="l"/>
            <a:endParaRPr lang="pl-PL" b="1" dirty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pl-PL" b="1" i="0" dirty="0">
                <a:solidFill>
                  <a:srgbClr val="000000"/>
                </a:solidFill>
                <a:effectLst/>
                <a:latin typeface="+mj-lt"/>
              </a:rPr>
              <a:t>Szczegółowe informacje dostępne są:</a:t>
            </a:r>
          </a:p>
          <a:p>
            <a:pPr algn="l"/>
            <a:endParaRPr lang="pl-PL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pl-PL" b="1" i="0" dirty="0">
                <a:solidFill>
                  <a:srgbClr val="000000"/>
                </a:solidFill>
                <a:effectLst/>
                <a:latin typeface="+mj-lt"/>
              </a:rPr>
              <a:t>– na stronie 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+mj-lt"/>
                <a:hlinkClick r:id="rId4"/>
              </a:rPr>
              <a:t>www.przychodnie.skarzysko.med.pl</a:t>
            </a:r>
            <a:endParaRPr lang="pl-PL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endParaRPr lang="pl-PL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pl-PL" b="1" i="0" dirty="0">
                <a:solidFill>
                  <a:srgbClr val="000000"/>
                </a:solidFill>
                <a:effectLst/>
                <a:latin typeface="+mj-lt"/>
              </a:rPr>
              <a:t>– w punkcie informacyjno- konsultacyjnym DDOM:</a:t>
            </a:r>
          </a:p>
          <a:p>
            <a:pPr algn="l"/>
            <a:r>
              <a:rPr lang="pl-PL" b="0" i="0" dirty="0">
                <a:solidFill>
                  <a:srgbClr val="000000"/>
                </a:solidFill>
                <a:effectLst/>
                <a:latin typeface="+mj-lt"/>
              </a:rPr>
              <a:t>Skarżysko- Kamienna, ul. Legionów 104; </a:t>
            </a:r>
          </a:p>
          <a:p>
            <a:pPr algn="l"/>
            <a:r>
              <a:rPr lang="pl-PL" b="0" i="0" dirty="0" err="1">
                <a:solidFill>
                  <a:srgbClr val="000000"/>
                </a:solidFill>
                <a:effectLst/>
                <a:latin typeface="+mj-lt"/>
              </a:rPr>
              <a:t>tel</a:t>
            </a:r>
            <a:r>
              <a:rPr lang="pl-PL" b="0" i="0" dirty="0">
                <a:solidFill>
                  <a:srgbClr val="000000"/>
                </a:solidFill>
                <a:effectLst/>
                <a:latin typeface="+mj-lt"/>
              </a:rPr>
              <a:t>: 515 991 506</a:t>
            </a:r>
          </a:p>
          <a:p>
            <a:pPr algn="l"/>
            <a:endParaRPr lang="pl-PL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pl-PL" b="1" i="0" dirty="0">
                <a:solidFill>
                  <a:srgbClr val="000000"/>
                </a:solidFill>
                <a:effectLst/>
                <a:latin typeface="+mj-lt"/>
              </a:rPr>
              <a:t>– w biurze projektu: </a:t>
            </a:r>
          </a:p>
          <a:p>
            <a:pPr algn="l"/>
            <a:r>
              <a:rPr lang="pl-PL" b="0" i="0" dirty="0">
                <a:solidFill>
                  <a:srgbClr val="000000"/>
                </a:solidFill>
                <a:effectLst/>
                <a:latin typeface="+mj-lt"/>
              </a:rPr>
              <a:t>Samodzielny Publiczny Zakład Opieki Zdrowotnej </a:t>
            </a:r>
            <a:br>
              <a:rPr lang="pl-PL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pl-PL" b="0" i="0" dirty="0">
                <a:solidFill>
                  <a:srgbClr val="000000"/>
                </a:solidFill>
                <a:effectLst/>
                <a:latin typeface="+mj-lt"/>
              </a:rPr>
              <a:t>“Przychodnie Miejskie”</a:t>
            </a:r>
            <a:r>
              <a:rPr lang="pl-PL" b="1" i="0" dirty="0">
                <a:solidFill>
                  <a:srgbClr val="000000"/>
                </a:solidFill>
                <a:effectLst/>
                <a:latin typeface="+mj-lt"/>
              </a:rPr>
              <a:t>, </a:t>
            </a:r>
            <a:r>
              <a:rPr lang="pl-PL" b="0" i="0" dirty="0">
                <a:solidFill>
                  <a:srgbClr val="000000"/>
                </a:solidFill>
                <a:effectLst/>
                <a:latin typeface="+mj-lt"/>
              </a:rPr>
              <a:t>Skarżysko- Kamienna, ul. Apteczna 7</a:t>
            </a:r>
          </a:p>
        </p:txBody>
      </p:sp>
    </p:spTree>
    <p:extLst>
      <p:ext uri="{BB962C8B-B14F-4D97-AF65-F5344CB8AC3E}">
        <p14:creationId xmlns:p14="http://schemas.microsoft.com/office/powerpoint/2010/main" val="327037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30417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0071103-BEF0-46A9-5A9B-7488A3BE0294}"/>
              </a:ext>
            </a:extLst>
          </p:cNvPr>
          <p:cNvSpPr txBox="1"/>
          <p:nvPr/>
        </p:nvSpPr>
        <p:spPr>
          <a:xfrm>
            <a:off x="1043608" y="741745"/>
            <a:ext cx="66967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DOSTOSOWALIŚMY BUDYNEK</a:t>
            </a:r>
            <a:r>
              <a:rPr lang="pl-PL" dirty="0"/>
              <a:t>, </a:t>
            </a:r>
            <a:br>
              <a:rPr lang="pl-PL" dirty="0"/>
            </a:br>
            <a:r>
              <a:rPr lang="pl-PL" dirty="0"/>
              <a:t>w którym znajdują się pomieszczenia DDOM (I piętro) </a:t>
            </a:r>
            <a:br>
              <a:rPr lang="pl-PL" dirty="0"/>
            </a:br>
            <a:r>
              <a:rPr lang="pl-PL" dirty="0"/>
              <a:t>do potrzeb osób o ograniczonej sprawności ruchowej, </a:t>
            </a:r>
            <a:br>
              <a:rPr lang="pl-PL" dirty="0"/>
            </a:br>
            <a:r>
              <a:rPr lang="pl-PL" dirty="0"/>
              <a:t>w tym osób z niepełnosprawnościami, </a:t>
            </a:r>
            <a:br>
              <a:rPr lang="pl-PL" dirty="0"/>
            </a:br>
            <a:r>
              <a:rPr lang="pl-PL" dirty="0"/>
              <a:t>a pomieszczenia wyposażono w niezbędny sprzęt</a:t>
            </a:r>
          </a:p>
        </p:txBody>
      </p:sp>
      <p:pic>
        <p:nvPicPr>
          <p:cNvPr id="2050" name="Picture 2" descr="Przesłano obraz">
            <a:extLst>
              <a:ext uri="{FF2B5EF4-FFF2-40B4-BE49-F238E27FC236}">
                <a16:creationId xmlns:a16="http://schemas.microsoft.com/office/drawing/2014/main" id="{FEDBD9CC-E45E-37F9-1B64-9C7FFC51C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1" y="2567587"/>
            <a:ext cx="2763147" cy="2072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Przesłano obraz">
            <a:extLst>
              <a:ext uri="{FF2B5EF4-FFF2-40B4-BE49-F238E27FC236}">
                <a16:creationId xmlns:a16="http://schemas.microsoft.com/office/drawing/2014/main" id="{BBF8EAF3-5797-D0A2-2865-B8E2AF2C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812" y="2458349"/>
            <a:ext cx="2885296" cy="2163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Przesłano obraz">
            <a:extLst>
              <a:ext uri="{FF2B5EF4-FFF2-40B4-BE49-F238E27FC236}">
                <a16:creationId xmlns:a16="http://schemas.microsoft.com/office/drawing/2014/main" id="{79DDDABD-0932-6318-5357-B8E7264E6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08" y="4059579"/>
            <a:ext cx="2627784" cy="1970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7798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30417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0071103-BEF0-46A9-5A9B-7488A3BE0294}"/>
              </a:ext>
            </a:extLst>
          </p:cNvPr>
          <p:cNvSpPr txBox="1"/>
          <p:nvPr/>
        </p:nvSpPr>
        <p:spPr>
          <a:xfrm>
            <a:off x="-88184" y="745900"/>
            <a:ext cx="80445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l-PL" b="1" dirty="0">
                <a:latin typeface="+mj-lt"/>
              </a:rPr>
              <a:t>UTWORZYLIŚMY PUNKT INFORMACYJNO- KONSULTACYJNY</a:t>
            </a:r>
          </a:p>
          <a:p>
            <a:pPr lvl="0" algn="ctr"/>
            <a:r>
              <a:rPr lang="pl-PL" sz="1800" dirty="0">
                <a:latin typeface="+mj-lt"/>
              </a:rPr>
              <a:t>- miejsce pierwszego kontaktu </a:t>
            </a:r>
            <a:br>
              <a:rPr lang="pl-PL" sz="1800" dirty="0">
                <a:latin typeface="+mj-lt"/>
              </a:rPr>
            </a:br>
            <a:r>
              <a:rPr lang="pl-PL" sz="1800" dirty="0">
                <a:latin typeface="+mj-lt"/>
              </a:rPr>
              <a:t>dla potencjalnych pacjentów/tek i ich rodzin, </a:t>
            </a:r>
          </a:p>
          <a:p>
            <a:pPr lvl="0" algn="ctr"/>
            <a:r>
              <a:rPr lang="pl-PL" sz="1800" dirty="0">
                <a:latin typeface="+mj-lt"/>
              </a:rPr>
              <a:t>-miejsce działań stymulujących pacjentów DDOM </a:t>
            </a:r>
            <a:br>
              <a:rPr lang="pl-PL" sz="1800" dirty="0">
                <a:latin typeface="+mj-lt"/>
              </a:rPr>
            </a:br>
            <a:r>
              <a:rPr lang="pl-PL" sz="1800" dirty="0">
                <a:latin typeface="+mj-lt"/>
              </a:rPr>
              <a:t>do samodzielnej pracy, monitorowania stanu zdrowia </a:t>
            </a:r>
            <a:br>
              <a:rPr lang="pl-PL" sz="1800" dirty="0">
                <a:latin typeface="+mj-lt"/>
              </a:rPr>
            </a:br>
            <a:r>
              <a:rPr lang="pl-PL" sz="1800" dirty="0">
                <a:latin typeface="+mj-lt"/>
              </a:rPr>
              <a:t>oraz wsparcia opiekunów</a:t>
            </a:r>
            <a:endParaRPr lang="pl-PL" sz="1800" b="1" dirty="0">
              <a:latin typeface="+mj-lt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DF5F960-51B7-A3FF-D0A7-BC2CE840BA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EB057CC-26DD-DF2C-9E7B-E64DC9095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2699345"/>
            <a:ext cx="2705100" cy="2705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15CFF76-9A71-A660-DEBF-869B15EC5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9696" y="2676092"/>
            <a:ext cx="2705100" cy="2705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965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30417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0071103-BEF0-46A9-5A9B-7488A3BE0294}"/>
              </a:ext>
            </a:extLst>
          </p:cNvPr>
          <p:cNvSpPr txBox="1"/>
          <p:nvPr/>
        </p:nvSpPr>
        <p:spPr>
          <a:xfrm>
            <a:off x="755576" y="1052736"/>
            <a:ext cx="68924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pl-PL" b="1" dirty="0"/>
              <a:t>REALIZUJEMY KOMPLEKSOWE WSPARCIE </a:t>
            </a:r>
            <a:br>
              <a:rPr lang="pl-PL" b="1" dirty="0"/>
            </a:br>
            <a:r>
              <a:rPr lang="pl-PL" b="1" dirty="0"/>
              <a:t>MEDYCZNE I SPOŁECZNE</a:t>
            </a:r>
          </a:p>
          <a:p>
            <a:pPr lvl="0" algn="l"/>
            <a:r>
              <a:rPr lang="pl-PL" sz="1800" dirty="0"/>
              <a:t>w oparciu o indywidualny plan terapii stworzony dla każdego pacjenta/</a:t>
            </a:r>
            <a:r>
              <a:rPr lang="pl-PL" sz="1800" dirty="0" err="1"/>
              <a:t>tki</a:t>
            </a:r>
            <a:r>
              <a:rPr lang="pl-PL" sz="1800" dirty="0"/>
              <a:t> przez wielozadaniowy zespół terapeutyczny.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9BB9C08-FA17-005D-B956-EB7761106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1" y="2427803"/>
            <a:ext cx="2479917" cy="1859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5F4026F-082A-38A9-E109-C36C57051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864" y="3096344"/>
            <a:ext cx="2139702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B4C9CF8-0AD2-DD6B-0084-E43A6480C1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5261" y="2348880"/>
            <a:ext cx="2654260" cy="1989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134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30417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0071103-BEF0-46A9-5A9B-7488A3BE0294}"/>
              </a:ext>
            </a:extLst>
          </p:cNvPr>
          <p:cNvSpPr txBox="1"/>
          <p:nvPr/>
        </p:nvSpPr>
        <p:spPr>
          <a:xfrm>
            <a:off x="755576" y="818152"/>
            <a:ext cx="68924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pl-PL" b="1" dirty="0"/>
              <a:t>REALIZUJEMY KOMPLEKSOWE WSPARCIE </a:t>
            </a:r>
            <a:br>
              <a:rPr lang="pl-PL" b="1" dirty="0"/>
            </a:br>
            <a:r>
              <a:rPr lang="pl-PL" b="1" dirty="0"/>
              <a:t>MEDYCZNE I SPOŁECZNE</a:t>
            </a:r>
          </a:p>
          <a:p>
            <a:pPr lvl="0" algn="l"/>
            <a:endParaRPr lang="pl-PL" dirty="0"/>
          </a:p>
          <a:p>
            <a:pPr lvl="0" algn="l"/>
            <a:r>
              <a:rPr lang="pl-PL" b="0" i="0" dirty="0">
                <a:solidFill>
                  <a:srgbClr val="000000"/>
                </a:solidFill>
                <a:effectLst/>
                <a:latin typeface="Roboto" panose="020B0604020202020204" pitchFamily="2" charset="0"/>
              </a:rPr>
              <a:t> </a:t>
            </a:r>
          </a:p>
          <a:p>
            <a:pPr lvl="0" algn="l"/>
            <a:endParaRPr lang="pl-PL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pPr lvl="0" algn="l"/>
            <a:endParaRPr lang="pl-PL" b="0" i="0" dirty="0">
              <a:solidFill>
                <a:srgbClr val="000000"/>
              </a:solidFill>
              <a:effectLst/>
              <a:latin typeface="Roboto" panose="020B0604020202020204" pitchFamily="2" charset="0"/>
            </a:endParaRPr>
          </a:p>
          <a:p>
            <a:pPr lvl="0" algn="l"/>
            <a:endParaRPr lang="pl-PL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pPr lvl="0" algn="l"/>
            <a:endParaRPr lang="pl-PL" b="0" i="0" dirty="0">
              <a:solidFill>
                <a:srgbClr val="000000"/>
              </a:solidFill>
              <a:effectLst/>
              <a:latin typeface="Roboto" panose="020B0604020202020204" pitchFamily="2" charset="0"/>
            </a:endParaRPr>
          </a:p>
          <a:p>
            <a:pPr lvl="0" algn="l"/>
            <a:r>
              <a:rPr lang="pl-PL" b="0" i="0" dirty="0">
                <a:solidFill>
                  <a:srgbClr val="000000"/>
                </a:solidFill>
                <a:effectLst/>
                <a:latin typeface="+mj-lt"/>
              </a:rPr>
              <a:t>opiekę lekarska </a:t>
            </a:r>
            <a:br>
              <a:rPr lang="pl-PL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pl-PL" b="0" i="0" dirty="0">
                <a:solidFill>
                  <a:srgbClr val="000000"/>
                </a:solidFill>
                <a:effectLst/>
                <a:latin typeface="+mj-lt"/>
              </a:rPr>
              <a:t>i pielęgniarską …</a:t>
            </a:r>
            <a:endParaRPr lang="pl-PL" sz="1800" dirty="0">
              <a:latin typeface="+mj-lt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7BBD0C0-0E43-8F8D-F51D-C49E539BD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66225"/>
            <a:ext cx="2025328" cy="4168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074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30417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0071103-BEF0-46A9-5A9B-7488A3BE0294}"/>
              </a:ext>
            </a:extLst>
          </p:cNvPr>
          <p:cNvSpPr txBox="1"/>
          <p:nvPr/>
        </p:nvSpPr>
        <p:spPr>
          <a:xfrm>
            <a:off x="755576" y="818152"/>
            <a:ext cx="68924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pl-PL" b="1" dirty="0"/>
              <a:t>REALIZUJEMY KOMPLEKSOWE WSPARCIE </a:t>
            </a:r>
            <a:br>
              <a:rPr lang="pl-PL" b="1" dirty="0"/>
            </a:br>
            <a:r>
              <a:rPr lang="pl-PL" b="1" dirty="0"/>
              <a:t>MEDYCZNE I SPOŁECZNE</a:t>
            </a:r>
          </a:p>
          <a:p>
            <a:pPr lvl="0" algn="l"/>
            <a:endParaRPr lang="pl-PL" dirty="0"/>
          </a:p>
          <a:p>
            <a:pPr lvl="0" algn="l"/>
            <a:r>
              <a:rPr lang="pl-PL" sz="1800" dirty="0">
                <a:effectLst/>
                <a:latin typeface="+mj-lt"/>
                <a:ea typeface="Times New Roman" panose="02020603050405020304" pitchFamily="18" charset="0"/>
              </a:rPr>
              <a:t>W ramach zajęć systematycznie udzielane są świadczenia medyczne i fizjoterapeutyczne, mające na celu  </a:t>
            </a:r>
          </a:p>
          <a:p>
            <a:pPr lvl="0" algn="l"/>
            <a:r>
              <a:rPr lang="pl-PL" sz="1800" dirty="0">
                <a:effectLst/>
                <a:latin typeface="+mj-lt"/>
                <a:ea typeface="Times New Roman" panose="02020603050405020304" pitchFamily="18" charset="0"/>
              </a:rPr>
              <a:t>poprawę stanu zdrowia i samodzielności życiowej. </a:t>
            </a:r>
            <a:endParaRPr lang="pl-PL" sz="1800" dirty="0">
              <a:latin typeface="+mj-lt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F4B56413-AEE4-2084-B377-57214A314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F7669AB-E336-4319-F919-7AE480F32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788" y="2623766"/>
            <a:ext cx="1596016" cy="3290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A593BAB7-4954-1E2F-0C8D-4DDF73C8F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3" y="2641595"/>
            <a:ext cx="1573297" cy="3255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50DDEE09-46E9-72A6-9F40-61B9561BF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28" y="2614404"/>
            <a:ext cx="2481344" cy="3309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9708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30417"/>
            <a:ext cx="8786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Projekt „Utworzenie Dziennego Domu Opieki Medycznej w Skarżysku- Kamiennej”</a:t>
            </a:r>
            <a:b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realizowany przez Samodzielny Publiczny Zakład Opieki Zdrowotnej „Przychodnie Miejskie”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jest współfinansowany przez Unię Europejską w ramach Europejskiego Funduszu Społecznego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Regionalny Program Operacyjny Województwa Świętokrzyskiego na lata 2014-2020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Obraz 1" descr="Przykładowe zestawienie znaków w poziomie">
            <a:extLst>
              <a:ext uri="{FF2B5EF4-FFF2-40B4-BE49-F238E27FC236}">
                <a16:creationId xmlns:a16="http://schemas.microsoft.com/office/drawing/2014/main" id="{8357F9D6-2799-5E22-934A-7A823838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2"/>
          <a:stretch>
            <a:fillRect/>
          </a:stretch>
        </p:blipFill>
        <p:spPr bwMode="auto">
          <a:xfrm>
            <a:off x="755577" y="125388"/>
            <a:ext cx="4370784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2" descr="Europejski Fundusz Społeczny w Ministerstwie Rozwoju, Pracy i Technologii -  Poznaj zasady promowania projektu dla umów podpisanych od 1.01.2018 r.">
            <a:extLst>
              <a:ext uri="{FF2B5EF4-FFF2-40B4-BE49-F238E27FC236}">
                <a16:creationId xmlns:a16="http://schemas.microsoft.com/office/drawing/2014/main" id="{F1B20CFC-6668-BBAF-E9C7-5FED659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28511"/>
          <a:stretch>
            <a:fillRect/>
          </a:stretch>
        </p:blipFill>
        <p:spPr bwMode="auto">
          <a:xfrm>
            <a:off x="5126361" y="125388"/>
            <a:ext cx="192843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D3A4E7-BE3B-4C4A-33E2-F8614B3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-234017"/>
            <a:ext cx="964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0071103-BEF0-46A9-5A9B-7488A3BE0294}"/>
              </a:ext>
            </a:extLst>
          </p:cNvPr>
          <p:cNvSpPr txBox="1"/>
          <p:nvPr/>
        </p:nvSpPr>
        <p:spPr>
          <a:xfrm>
            <a:off x="755576" y="818152"/>
            <a:ext cx="68924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pl-PL" b="1" dirty="0"/>
              <a:t>REALIZUJEMY KOMPLEKSOWE WSPARCIE </a:t>
            </a:r>
            <a:br>
              <a:rPr lang="pl-PL" b="1" dirty="0"/>
            </a:br>
            <a:r>
              <a:rPr lang="pl-PL" b="1" dirty="0"/>
              <a:t>MEDYCZNE I SPOŁECZNE</a:t>
            </a:r>
          </a:p>
          <a:p>
            <a:pPr lvl="0" algn="l"/>
            <a:endParaRPr lang="pl-PL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F4B56413-AEE4-2084-B377-57214A314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79FA285-EEB4-F09F-E7F3-A9840AB4FA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AC8C55F-FB2A-7051-7A81-61E85F2D3F02}"/>
              </a:ext>
            </a:extLst>
          </p:cNvPr>
          <p:cNvSpPr txBox="1"/>
          <p:nvPr/>
        </p:nvSpPr>
        <p:spPr>
          <a:xfrm>
            <a:off x="738491" y="2095307"/>
            <a:ext cx="45535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pl-PL" b="0" i="0" dirty="0">
                <a:solidFill>
                  <a:srgbClr val="000000"/>
                </a:solidFill>
                <a:effectLst/>
                <a:latin typeface="Roboto" panose="020B0604020202020204" pitchFamily="2" charset="0"/>
              </a:rPr>
              <a:t>Dietetyk udziela porad w zakresie żywienia, opracowuje indywidualną dietę dla pacjentów w oparciu o zalecenia lekarza.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7F46DAD-6DAA-107E-2A39-D53FD20B0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480" y="1649001"/>
            <a:ext cx="3126221" cy="4169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6543417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1255</TotalTime>
  <Words>2662</Words>
  <Application>Microsoft Office PowerPoint</Application>
  <PresentationFormat>Pokaz na ekranie (4:3)</PresentationFormat>
  <Paragraphs>277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40" baseType="lpstr">
      <vt:lpstr>Arial</vt:lpstr>
      <vt:lpstr>Calibri</vt:lpstr>
      <vt:lpstr>Roboto</vt:lpstr>
      <vt:lpstr>Times New Roman</vt:lpstr>
      <vt:lpstr>Trebuchet MS</vt:lpstr>
      <vt:lpstr>Wingdings</vt:lpstr>
      <vt:lpstr>Wingdings 3</vt:lpstr>
      <vt:lpstr>Faseta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„DEKALOG RODZINY”</dc:title>
  <dc:creator>Agnieszka Perkowska</dc:creator>
  <cp:lastModifiedBy>Agnieszka Perkowska</cp:lastModifiedBy>
  <cp:revision>121</cp:revision>
  <dcterms:created xsi:type="dcterms:W3CDTF">2020-12-03T09:38:55Z</dcterms:created>
  <dcterms:modified xsi:type="dcterms:W3CDTF">2022-06-06T19:12:41Z</dcterms:modified>
</cp:coreProperties>
</file>